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6" r:id="rId6"/>
  </p:sldMasterIdLst>
  <p:notesMasterIdLst>
    <p:notesMasterId r:id="rId34"/>
  </p:notesMasterIdLst>
  <p:sldIdLst>
    <p:sldId id="335" r:id="rId7"/>
    <p:sldId id="308" r:id="rId8"/>
    <p:sldId id="309" r:id="rId9"/>
    <p:sldId id="311" r:id="rId10"/>
    <p:sldId id="310" r:id="rId11"/>
    <p:sldId id="312" r:id="rId12"/>
    <p:sldId id="313" r:id="rId13"/>
    <p:sldId id="314" r:id="rId14"/>
    <p:sldId id="315" r:id="rId15"/>
    <p:sldId id="316" r:id="rId16"/>
    <p:sldId id="317" r:id="rId17"/>
    <p:sldId id="318" r:id="rId18"/>
    <p:sldId id="319" r:id="rId19"/>
    <p:sldId id="331" r:id="rId20"/>
    <p:sldId id="320" r:id="rId21"/>
    <p:sldId id="321" r:id="rId22"/>
    <p:sldId id="322" r:id="rId23"/>
    <p:sldId id="332" r:id="rId24"/>
    <p:sldId id="324" r:id="rId25"/>
    <p:sldId id="333" r:id="rId26"/>
    <p:sldId id="325" r:id="rId27"/>
    <p:sldId id="334" r:id="rId28"/>
    <p:sldId id="326" r:id="rId29"/>
    <p:sldId id="327" r:id="rId30"/>
    <p:sldId id="328" r:id="rId31"/>
    <p:sldId id="329" r:id="rId32"/>
    <p:sldId id="330" r:id="rId3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ovachino, Monica" initials="GM" lastIdx="3" clrIdx="0">
    <p:extLst>
      <p:ext uri="{19B8F6BF-5375-455C-9EA6-DF929625EA0E}">
        <p15:presenceInfo xmlns:p15="http://schemas.microsoft.com/office/powerpoint/2012/main" userId="S-1-5-21-606747145-1682526488-1417001333-6900" providerId="AD"/>
      </p:ext>
    </p:extLst>
  </p:cmAuthor>
  <p:cmAuthor id="2" name="Dahlberg, Maurine F" initials="DMF" lastIdx="48" clrIdx="1">
    <p:extLst>
      <p:ext uri="{19B8F6BF-5375-455C-9EA6-DF929625EA0E}">
        <p15:presenceInfo xmlns:p15="http://schemas.microsoft.com/office/powerpoint/2012/main" userId="S-1-5-21-606747145-1682526488-1417001333-6816" providerId="AD"/>
      </p:ext>
    </p:extLst>
  </p:cmAuthor>
  <p:cmAuthor id="3" name="Thomas, Dawn" initials="TD" lastIdx="2" clrIdx="2">
    <p:extLst>
      <p:ext uri="{19B8F6BF-5375-455C-9EA6-DF929625EA0E}">
        <p15:presenceInfo xmlns:p15="http://schemas.microsoft.com/office/powerpoint/2012/main" userId="S-1-5-21-606747145-1682526488-1417001333-87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1848"/>
    <a:srgbClr val="C49500"/>
    <a:srgbClr val="E2A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844" autoAdjust="0"/>
    <p:restoredTop sz="94624" autoAdjust="0"/>
  </p:normalViewPr>
  <p:slideViewPr>
    <p:cSldViewPr snapToGrid="0">
      <p:cViewPr varScale="1">
        <p:scale>
          <a:sx n="103" d="100"/>
          <a:sy n="103" d="100"/>
        </p:scale>
        <p:origin x="1205"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44" d="100"/>
          <a:sy n="44" d="100"/>
        </p:scale>
        <p:origin x="2344" y="2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 Id="rId8" Type="http://schemas.openxmlformats.org/officeDocument/2006/relationships/slide" Target="slides/slide2.xml"/><Relationship Id="rId3" Type="http://schemas.openxmlformats.org/officeDocument/2006/relationships/customXml" Target="../customXml/item3.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20-09-01T09:10:50.289" idx="2">
    <p:pos x="4271" y="1447"/>
    <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7B7524-32FE-4231-984F-D89AFC9AAB3C}" type="datetimeFigureOut">
              <a:rPr lang="en-US" smtClean="0"/>
              <a:t>2/13/2022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2BE437-6679-42AE-A8E6-9ABC1FEBFE2A}" type="slidenum">
              <a:rPr lang="en-US" smtClean="0"/>
              <a:t>‹#›</a:t>
            </a:fld>
            <a:endParaRPr lang="en-US" dirty="0"/>
          </a:p>
        </p:txBody>
      </p:sp>
    </p:spTree>
    <p:extLst>
      <p:ext uri="{BB962C8B-B14F-4D97-AF65-F5344CB8AC3E}">
        <p14:creationId xmlns:p14="http://schemas.microsoft.com/office/powerpoint/2010/main" val="302350599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2</a:t>
            </a:fld>
            <a:endParaRPr lang="en-US" dirty="0"/>
          </a:p>
        </p:txBody>
      </p:sp>
    </p:spTree>
    <p:extLst>
      <p:ext uri="{BB962C8B-B14F-4D97-AF65-F5344CB8AC3E}">
        <p14:creationId xmlns:p14="http://schemas.microsoft.com/office/powerpoint/2010/main" val="914593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11</a:t>
            </a:fld>
            <a:endParaRPr lang="en-US" dirty="0"/>
          </a:p>
        </p:txBody>
      </p:sp>
    </p:spTree>
    <p:extLst>
      <p:ext uri="{BB962C8B-B14F-4D97-AF65-F5344CB8AC3E}">
        <p14:creationId xmlns:p14="http://schemas.microsoft.com/office/powerpoint/2010/main" val="3151092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12</a:t>
            </a:fld>
            <a:endParaRPr lang="en-US" dirty="0"/>
          </a:p>
        </p:txBody>
      </p:sp>
    </p:spTree>
    <p:extLst>
      <p:ext uri="{BB962C8B-B14F-4D97-AF65-F5344CB8AC3E}">
        <p14:creationId xmlns:p14="http://schemas.microsoft.com/office/powerpoint/2010/main" val="4231861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13</a:t>
            </a:fld>
            <a:endParaRPr lang="en-US" dirty="0"/>
          </a:p>
        </p:txBody>
      </p:sp>
    </p:spTree>
    <p:extLst>
      <p:ext uri="{BB962C8B-B14F-4D97-AF65-F5344CB8AC3E}">
        <p14:creationId xmlns:p14="http://schemas.microsoft.com/office/powerpoint/2010/main" val="303801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14</a:t>
            </a:fld>
            <a:endParaRPr lang="en-US" dirty="0"/>
          </a:p>
        </p:txBody>
      </p:sp>
    </p:spTree>
    <p:extLst>
      <p:ext uri="{BB962C8B-B14F-4D97-AF65-F5344CB8AC3E}">
        <p14:creationId xmlns:p14="http://schemas.microsoft.com/office/powerpoint/2010/main" val="698578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15</a:t>
            </a:fld>
            <a:endParaRPr lang="en-US" dirty="0"/>
          </a:p>
        </p:txBody>
      </p:sp>
    </p:spTree>
    <p:extLst>
      <p:ext uri="{BB962C8B-B14F-4D97-AF65-F5344CB8AC3E}">
        <p14:creationId xmlns:p14="http://schemas.microsoft.com/office/powerpoint/2010/main" val="3686572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16</a:t>
            </a:fld>
            <a:endParaRPr lang="en-US" dirty="0"/>
          </a:p>
        </p:txBody>
      </p:sp>
    </p:spTree>
    <p:extLst>
      <p:ext uri="{BB962C8B-B14F-4D97-AF65-F5344CB8AC3E}">
        <p14:creationId xmlns:p14="http://schemas.microsoft.com/office/powerpoint/2010/main" val="10201957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17</a:t>
            </a:fld>
            <a:endParaRPr lang="en-US" dirty="0"/>
          </a:p>
        </p:txBody>
      </p:sp>
    </p:spTree>
    <p:extLst>
      <p:ext uri="{BB962C8B-B14F-4D97-AF65-F5344CB8AC3E}">
        <p14:creationId xmlns:p14="http://schemas.microsoft.com/office/powerpoint/2010/main" val="2362313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18</a:t>
            </a:fld>
            <a:endParaRPr lang="en-US" dirty="0"/>
          </a:p>
        </p:txBody>
      </p:sp>
    </p:spTree>
    <p:extLst>
      <p:ext uri="{BB962C8B-B14F-4D97-AF65-F5344CB8AC3E}">
        <p14:creationId xmlns:p14="http://schemas.microsoft.com/office/powerpoint/2010/main" val="41778071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19</a:t>
            </a:fld>
            <a:endParaRPr lang="en-US" dirty="0"/>
          </a:p>
        </p:txBody>
      </p:sp>
    </p:spTree>
    <p:extLst>
      <p:ext uri="{BB962C8B-B14F-4D97-AF65-F5344CB8AC3E}">
        <p14:creationId xmlns:p14="http://schemas.microsoft.com/office/powerpoint/2010/main" val="29108629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20</a:t>
            </a:fld>
            <a:endParaRPr lang="en-US" dirty="0"/>
          </a:p>
        </p:txBody>
      </p:sp>
    </p:spTree>
    <p:extLst>
      <p:ext uri="{BB962C8B-B14F-4D97-AF65-F5344CB8AC3E}">
        <p14:creationId xmlns:p14="http://schemas.microsoft.com/office/powerpoint/2010/main" val="1294927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3</a:t>
            </a:fld>
            <a:endParaRPr lang="en-US" dirty="0"/>
          </a:p>
        </p:txBody>
      </p:sp>
    </p:spTree>
    <p:extLst>
      <p:ext uri="{BB962C8B-B14F-4D97-AF65-F5344CB8AC3E}">
        <p14:creationId xmlns:p14="http://schemas.microsoft.com/office/powerpoint/2010/main" val="29325550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21</a:t>
            </a:fld>
            <a:endParaRPr lang="en-US" dirty="0"/>
          </a:p>
        </p:txBody>
      </p:sp>
    </p:spTree>
    <p:extLst>
      <p:ext uri="{BB962C8B-B14F-4D97-AF65-F5344CB8AC3E}">
        <p14:creationId xmlns:p14="http://schemas.microsoft.com/office/powerpoint/2010/main" val="42301132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22</a:t>
            </a:fld>
            <a:endParaRPr lang="en-US" dirty="0"/>
          </a:p>
        </p:txBody>
      </p:sp>
    </p:spTree>
    <p:extLst>
      <p:ext uri="{BB962C8B-B14F-4D97-AF65-F5344CB8AC3E}">
        <p14:creationId xmlns:p14="http://schemas.microsoft.com/office/powerpoint/2010/main" val="11458463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23</a:t>
            </a:fld>
            <a:endParaRPr lang="en-US" dirty="0"/>
          </a:p>
        </p:txBody>
      </p:sp>
    </p:spTree>
    <p:extLst>
      <p:ext uri="{BB962C8B-B14F-4D97-AF65-F5344CB8AC3E}">
        <p14:creationId xmlns:p14="http://schemas.microsoft.com/office/powerpoint/2010/main" val="21871048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24</a:t>
            </a:fld>
            <a:endParaRPr lang="en-US" dirty="0"/>
          </a:p>
        </p:txBody>
      </p:sp>
    </p:spTree>
    <p:extLst>
      <p:ext uri="{BB962C8B-B14F-4D97-AF65-F5344CB8AC3E}">
        <p14:creationId xmlns:p14="http://schemas.microsoft.com/office/powerpoint/2010/main" val="11658156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25</a:t>
            </a:fld>
            <a:endParaRPr lang="en-US" dirty="0"/>
          </a:p>
        </p:txBody>
      </p:sp>
    </p:spTree>
    <p:extLst>
      <p:ext uri="{BB962C8B-B14F-4D97-AF65-F5344CB8AC3E}">
        <p14:creationId xmlns:p14="http://schemas.microsoft.com/office/powerpoint/2010/main" val="4906183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26</a:t>
            </a:fld>
            <a:endParaRPr lang="en-US" dirty="0"/>
          </a:p>
        </p:txBody>
      </p:sp>
    </p:spTree>
    <p:extLst>
      <p:ext uri="{BB962C8B-B14F-4D97-AF65-F5344CB8AC3E}">
        <p14:creationId xmlns:p14="http://schemas.microsoft.com/office/powerpoint/2010/main" val="29192400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27</a:t>
            </a:fld>
            <a:endParaRPr lang="en-US" dirty="0"/>
          </a:p>
        </p:txBody>
      </p:sp>
    </p:spTree>
    <p:extLst>
      <p:ext uri="{BB962C8B-B14F-4D97-AF65-F5344CB8AC3E}">
        <p14:creationId xmlns:p14="http://schemas.microsoft.com/office/powerpoint/2010/main" val="1276995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4</a:t>
            </a:fld>
            <a:endParaRPr lang="en-US" dirty="0"/>
          </a:p>
        </p:txBody>
      </p:sp>
    </p:spTree>
    <p:extLst>
      <p:ext uri="{BB962C8B-B14F-4D97-AF65-F5344CB8AC3E}">
        <p14:creationId xmlns:p14="http://schemas.microsoft.com/office/powerpoint/2010/main" val="36417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5</a:t>
            </a:fld>
            <a:endParaRPr lang="en-US" dirty="0"/>
          </a:p>
        </p:txBody>
      </p:sp>
    </p:spTree>
    <p:extLst>
      <p:ext uri="{BB962C8B-B14F-4D97-AF65-F5344CB8AC3E}">
        <p14:creationId xmlns:p14="http://schemas.microsoft.com/office/powerpoint/2010/main" val="3784713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6</a:t>
            </a:fld>
            <a:endParaRPr lang="en-US" dirty="0"/>
          </a:p>
        </p:txBody>
      </p:sp>
    </p:spTree>
    <p:extLst>
      <p:ext uri="{BB962C8B-B14F-4D97-AF65-F5344CB8AC3E}">
        <p14:creationId xmlns:p14="http://schemas.microsoft.com/office/powerpoint/2010/main" val="1552836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7</a:t>
            </a:fld>
            <a:endParaRPr lang="en-US" dirty="0"/>
          </a:p>
        </p:txBody>
      </p:sp>
    </p:spTree>
    <p:extLst>
      <p:ext uri="{BB962C8B-B14F-4D97-AF65-F5344CB8AC3E}">
        <p14:creationId xmlns:p14="http://schemas.microsoft.com/office/powerpoint/2010/main" val="1994485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8</a:t>
            </a:fld>
            <a:endParaRPr lang="en-US" dirty="0"/>
          </a:p>
        </p:txBody>
      </p:sp>
    </p:spTree>
    <p:extLst>
      <p:ext uri="{BB962C8B-B14F-4D97-AF65-F5344CB8AC3E}">
        <p14:creationId xmlns:p14="http://schemas.microsoft.com/office/powerpoint/2010/main" val="1249684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9</a:t>
            </a:fld>
            <a:endParaRPr lang="en-US" dirty="0"/>
          </a:p>
        </p:txBody>
      </p:sp>
    </p:spTree>
    <p:extLst>
      <p:ext uri="{BB962C8B-B14F-4D97-AF65-F5344CB8AC3E}">
        <p14:creationId xmlns:p14="http://schemas.microsoft.com/office/powerpoint/2010/main" val="2847467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BE437-6679-42AE-A8E6-9ABC1FEBFE2A}" type="slidenum">
              <a:rPr lang="en-US" smtClean="0"/>
              <a:t>10</a:t>
            </a:fld>
            <a:endParaRPr lang="en-US" dirty="0"/>
          </a:p>
        </p:txBody>
      </p:sp>
    </p:spTree>
    <p:extLst>
      <p:ext uri="{BB962C8B-B14F-4D97-AF65-F5344CB8AC3E}">
        <p14:creationId xmlns:p14="http://schemas.microsoft.com/office/powerpoint/2010/main" val="4005226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a:t>FOUO</a:t>
            </a:r>
          </a:p>
        </p:txBody>
      </p:sp>
      <p:sp>
        <p:nvSpPr>
          <p:cNvPr id="9" name="Slide Number Placeholder 8"/>
          <p:cNvSpPr>
            <a:spLocks noGrp="1"/>
          </p:cNvSpPr>
          <p:nvPr>
            <p:ph type="sldNum" sz="quarter" idx="12"/>
          </p:nvPr>
        </p:nvSpPr>
        <p:spPr/>
        <p:txBody>
          <a:bodyPr/>
          <a:lstStyle/>
          <a:p>
            <a:fld id="{0F0254FD-3E08-4BFA-8032-AC72A84C6430}" type="slidenum">
              <a:rPr lang="en-US" smtClean="0"/>
              <a:t>‹#›</a:t>
            </a:fld>
            <a:endParaRPr lang="en-US" dirty="0"/>
          </a:p>
        </p:txBody>
      </p:sp>
    </p:spTree>
    <p:extLst>
      <p:ext uri="{BB962C8B-B14F-4D97-AF65-F5344CB8AC3E}">
        <p14:creationId xmlns:p14="http://schemas.microsoft.com/office/powerpoint/2010/main" val="1137784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64654"/>
            <a:ext cx="7886700" cy="994172"/>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vl2pPr marL="813816" indent="-347472">
              <a:buFont typeface="Wingdings" panose="05000000000000000000" pitchFamily="2" charset="2"/>
              <a:buChar char="§"/>
              <a:defRPr/>
            </a:lvl2pPr>
            <a:lvl3pPr marL="1271016" indent="-347472">
              <a:buFont typeface="Courier New" panose="02070309020205020404" pitchFamily="49" charset="0"/>
              <a:buChar char="o"/>
              <a:defRPr/>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200" b="1"/>
            </a:lvl1pPr>
          </a:lstStyle>
          <a:p>
            <a:r>
              <a:rPr lang="en-US" dirty="0"/>
              <a:t>FOUO</a:t>
            </a:r>
          </a:p>
        </p:txBody>
      </p:sp>
      <p:sp>
        <p:nvSpPr>
          <p:cNvPr id="6" name="Slide Number Placeholder 5"/>
          <p:cNvSpPr>
            <a:spLocks noGrp="1"/>
          </p:cNvSpPr>
          <p:nvPr>
            <p:ph type="sldNum" sz="quarter" idx="12"/>
          </p:nvPr>
        </p:nvSpPr>
        <p:spPr/>
        <p:txBody>
          <a:bodyPr/>
          <a:lstStyle>
            <a:lvl1pPr>
              <a:defRPr b="0"/>
            </a:lvl1pPr>
          </a:lstStyle>
          <a:p>
            <a:fld id="{0F0254FD-3E08-4BFA-8032-AC72A84C6430}" type="slidenum">
              <a:rPr lang="en-US" smtClean="0"/>
              <a:pPr/>
              <a:t>‹#›</a:t>
            </a:fld>
            <a:endParaRPr lang="en-US" dirty="0"/>
          </a:p>
        </p:txBody>
      </p:sp>
    </p:spTree>
    <p:extLst>
      <p:ext uri="{BB962C8B-B14F-4D97-AF65-F5344CB8AC3E}">
        <p14:creationId xmlns:p14="http://schemas.microsoft.com/office/powerpoint/2010/main" val="12607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FOUO</a:t>
            </a:r>
          </a:p>
        </p:txBody>
      </p:sp>
      <p:sp>
        <p:nvSpPr>
          <p:cNvPr id="6" name="Slide Number Placeholder 5"/>
          <p:cNvSpPr>
            <a:spLocks noGrp="1"/>
          </p:cNvSpPr>
          <p:nvPr>
            <p:ph type="sldNum" sz="quarter" idx="12"/>
          </p:nvPr>
        </p:nvSpPr>
        <p:spPr/>
        <p:txBody>
          <a:bodyPr/>
          <a:lstStyle/>
          <a:p>
            <a:fld id="{0F0254FD-3E08-4BFA-8032-AC72A84C6430}" type="slidenum">
              <a:rPr lang="en-US" smtClean="0"/>
              <a:t>‹#›</a:t>
            </a:fld>
            <a:endParaRPr lang="en-US" dirty="0"/>
          </a:p>
        </p:txBody>
      </p:sp>
    </p:spTree>
    <p:extLst>
      <p:ext uri="{BB962C8B-B14F-4D97-AF65-F5344CB8AC3E}">
        <p14:creationId xmlns:p14="http://schemas.microsoft.com/office/powerpoint/2010/main" val="2440863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FOUO</a:t>
            </a:r>
          </a:p>
        </p:txBody>
      </p:sp>
      <p:sp>
        <p:nvSpPr>
          <p:cNvPr id="7" name="Slide Number Placeholder 6"/>
          <p:cNvSpPr>
            <a:spLocks noGrp="1"/>
          </p:cNvSpPr>
          <p:nvPr>
            <p:ph type="sldNum" sz="quarter" idx="12"/>
          </p:nvPr>
        </p:nvSpPr>
        <p:spPr/>
        <p:txBody>
          <a:bodyPr/>
          <a:lstStyle/>
          <a:p>
            <a:fld id="{0F0254FD-3E08-4BFA-8032-AC72A84C6430}" type="slidenum">
              <a:rPr lang="en-US" smtClean="0"/>
              <a:t>‹#›</a:t>
            </a:fld>
            <a:endParaRPr lang="en-US" dirty="0"/>
          </a:p>
        </p:txBody>
      </p:sp>
    </p:spTree>
    <p:extLst>
      <p:ext uri="{BB962C8B-B14F-4D97-AF65-F5344CB8AC3E}">
        <p14:creationId xmlns:p14="http://schemas.microsoft.com/office/powerpoint/2010/main" val="1131718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1638436"/>
            <a:ext cx="7886700" cy="994172"/>
          </a:xfrm>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a:t>
            </a:fld>
            <a:endParaRPr lang="en-US" dirty="0"/>
          </a:p>
        </p:txBody>
      </p:sp>
    </p:spTree>
    <p:extLst>
      <p:ext uri="{BB962C8B-B14F-4D97-AF65-F5344CB8AC3E}">
        <p14:creationId xmlns:p14="http://schemas.microsoft.com/office/powerpoint/2010/main" val="1874473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r>
              <a:rPr lang="en-US" dirty="0"/>
              <a:t>FOUO</a:t>
            </a:r>
          </a:p>
        </p:txBody>
      </p:sp>
      <p:sp>
        <p:nvSpPr>
          <p:cNvPr id="6" name="Slide Number Placeholder 5"/>
          <p:cNvSpPr>
            <a:spLocks noGrp="1"/>
          </p:cNvSpPr>
          <p:nvPr>
            <p:ph type="sldNum" sz="quarter" idx="12"/>
          </p:nvPr>
        </p:nvSpPr>
        <p:spPr/>
        <p:txBody>
          <a:bodyPr/>
          <a:lstStyle/>
          <a:p>
            <a:fld id="{0F0254FD-3E08-4BFA-8032-AC72A84C6430}" type="slidenum">
              <a:rPr lang="en-US" smtClean="0"/>
              <a:t>‹#›</a:t>
            </a:fld>
            <a:endParaRPr lang="en-US" dirty="0"/>
          </a:p>
        </p:txBody>
      </p:sp>
    </p:spTree>
    <p:extLst>
      <p:ext uri="{BB962C8B-B14F-4D97-AF65-F5344CB8AC3E}">
        <p14:creationId xmlns:p14="http://schemas.microsoft.com/office/powerpoint/2010/main" val="1085560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microsoft.com/office/2007/relationships/hdphoto" Target="../media/hdphoto1.wdp"/></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6.xml"/><Relationship Id="rId5" Type="http://schemas.openxmlformats.org/officeDocument/2006/relationships/image" Target="../media/image1.png"/><Relationship Id="rId4" Type="http://schemas.microsoft.com/office/2007/relationships/hdphoto" Target="../media/hdphoto2.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5396"/>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100771"/>
            <a:ext cx="7886700" cy="3263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1200" b="1">
                <a:solidFill>
                  <a:srgbClr val="FF0000"/>
                </a:solidFill>
                <a:latin typeface="Franklin Gothic Book" panose="020B0503020102020204" pitchFamily="34" charset="0"/>
              </a:defRPr>
            </a:lvl1pPr>
          </a:lstStyle>
          <a:p>
            <a:r>
              <a:rPr lang="en-US" dirty="0"/>
              <a:t>FOUO</a:t>
            </a: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1200" b="0">
                <a:solidFill>
                  <a:schemeClr val="tx2">
                    <a:lumMod val="50000"/>
                  </a:schemeClr>
                </a:solidFill>
                <a:latin typeface="Franklin Gothic Book" panose="020B0503020102020204" pitchFamily="34" charset="0"/>
              </a:defRPr>
            </a:lvl1pPr>
          </a:lstStyle>
          <a:p>
            <a:fld id="{0F0254FD-3E08-4BFA-8032-AC72A84C6430}" type="slidenum">
              <a:rPr lang="en-US" smtClean="0"/>
              <a:pPr/>
              <a:t>‹#›</a:t>
            </a:fld>
            <a:endParaRPr lang="en-US" dirty="0"/>
          </a:p>
        </p:txBody>
      </p:sp>
      <p:sp>
        <p:nvSpPr>
          <p:cNvPr id="18" name="Rectangle 17"/>
          <p:cNvSpPr/>
          <p:nvPr userDrawn="1"/>
        </p:nvSpPr>
        <p:spPr>
          <a:xfrm rot="5400000">
            <a:off x="-2249095" y="2539745"/>
            <a:ext cx="5148072" cy="68580"/>
          </a:xfrm>
          <a:prstGeom prst="rect">
            <a:avLst/>
          </a:prstGeom>
          <a:solidFill>
            <a:srgbClr val="C49500"/>
          </a:solidFill>
          <a:ln>
            <a:solidFill>
              <a:srgbClr val="C495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dirty="0"/>
          </a:p>
        </p:txBody>
      </p:sp>
      <p:sp>
        <p:nvSpPr>
          <p:cNvPr id="10" name="Rectangle 9"/>
          <p:cNvSpPr/>
          <p:nvPr userDrawn="1"/>
        </p:nvSpPr>
        <p:spPr>
          <a:xfrm rot="5400000">
            <a:off x="-2322576" y="2539746"/>
            <a:ext cx="5148072" cy="68580"/>
          </a:xfrm>
          <a:prstGeom prst="rect">
            <a:avLst/>
          </a:prstGeom>
          <a:solidFill>
            <a:srgbClr val="001848"/>
          </a:solidFill>
          <a:ln>
            <a:solidFill>
              <a:srgbClr val="00184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dirty="0"/>
          </a:p>
        </p:txBody>
      </p:sp>
      <p:pic>
        <p:nvPicPr>
          <p:cNvPr id="11" name="Picture 10"/>
          <p:cNvPicPr>
            <a:picLocks noChangeAspect="1"/>
          </p:cNvPicPr>
          <p:nvPr userDrawn="1"/>
        </p:nvPicPr>
        <p:blipFill>
          <a:blip r:embed="rId7"/>
          <a:stretch>
            <a:fillRect/>
          </a:stretch>
        </p:blipFill>
        <p:spPr>
          <a:xfrm>
            <a:off x="475482" y="4721066"/>
            <a:ext cx="1002455" cy="365760"/>
          </a:xfrm>
          <a:prstGeom prst="rect">
            <a:avLst/>
          </a:prstGeom>
        </p:spPr>
      </p:pic>
      <p:pic>
        <p:nvPicPr>
          <p:cNvPr id="12" name="Picture 11"/>
          <p:cNvPicPr>
            <a:picLocks noChangeAspect="1"/>
          </p:cNvPicPr>
          <p:nvPr userDrawn="1"/>
        </p:nvPicPr>
        <p:blipFill>
          <a:blip r:embed="rId8" cstate="print">
            <a:extLst>
              <a:ext uri="{BEBA8EAE-BF5A-486C-A8C5-ECC9F3942E4B}">
                <a14:imgProps xmlns:a14="http://schemas.microsoft.com/office/drawing/2010/main">
                  <a14:imgLayer r:embed="rId9">
                    <a14:imgEffect>
                      <a14:backgroundRemoval t="0" b="100000" l="261" r="99739">
                        <a14:foregroundMark x1="50000" y1="48513" x2="50000" y2="60409"/>
                        <a14:foregroundMark x1="34843" y1="20818" x2="36063" y2="23792"/>
                        <a14:foregroundMark x1="37631" y1="19517" x2="39808" y2="22119"/>
                        <a14:foregroundMark x1="43815" y1="20446" x2="44425" y2="20446"/>
                        <a14:foregroundMark x1="53397" y1="16543" x2="53136" y2="16822"/>
                        <a14:foregroundMark x1="57753" y1="19796" x2="57753" y2="19796"/>
                        <a14:foregroundMark x1="61760" y1="21468" x2="61760" y2="21468"/>
                        <a14:foregroundMark x1="65418" y1="22770" x2="65418" y2="22770"/>
                        <a14:foregroundMark x1="75958" y1="32342" x2="75958" y2="32342"/>
                        <a14:foregroundMark x1="79704" y1="35688" x2="79704" y2="35688"/>
                        <a14:foregroundMark x1="23084" y1="32993" x2="23084" y2="32993"/>
                        <a14:foregroundMark x1="27439" y1="29089" x2="27439" y2="29089"/>
                        <a14:foregroundMark x1="24390" y1="31691" x2="24390" y2="31691"/>
                        <a14:foregroundMark x1="41986" y1="37639" x2="41986" y2="37639"/>
                        <a14:foregroundMark x1="36063" y1="39312" x2="36063" y2="39312"/>
                        <a14:foregroundMark x1="62979" y1="55112" x2="62979" y2="55112"/>
                        <a14:foregroundMark x1="57143" y1="45260" x2="58972" y2="56134"/>
                        <a14:foregroundMark x1="34843" y1="48885" x2="41028" y2="60688"/>
                        <a14:foregroundMark x1="46254" y1="89405" x2="46254" y2="89405"/>
                        <a14:foregroundMark x1="83101" y1="92379" x2="83101" y2="92379"/>
                        <a14:backgroundMark x1="30189" y1="93939" x2="30189" y2="93939"/>
                        <a14:backgroundMark x1="73585" y1="60606" x2="73585" y2="60606"/>
                        <a14:backgroundMark x1="35849" y1="31313" x2="35849" y2="31313"/>
                        <a14:backgroundMark x1="64151" y1="32323" x2="64151" y2="32323"/>
                        <a14:backgroundMark x1="48113" y1="80808" x2="48113" y2="80808"/>
                        <a14:backgroundMark x1="28302" y1="63636" x2="28302" y2="63636"/>
                      </a14:backgroundRemoval>
                    </a14:imgEffect>
                  </a14:imgLayer>
                </a14:imgProps>
              </a:ext>
              <a:ext uri="{28A0092B-C50C-407E-A947-70E740481C1C}">
                <a14:useLocalDpi xmlns:a14="http://schemas.microsoft.com/office/drawing/2010/main" val="0"/>
              </a:ext>
            </a:extLst>
          </a:blip>
          <a:stretch>
            <a:fillRect/>
          </a:stretch>
        </p:blipFill>
        <p:spPr>
          <a:xfrm>
            <a:off x="1530595" y="4656739"/>
            <a:ext cx="487793" cy="457200"/>
          </a:xfrm>
          <a:prstGeom prst="rect">
            <a:avLst/>
          </a:prstGeom>
        </p:spPr>
      </p:pic>
    </p:spTree>
    <p:extLst>
      <p:ext uri="{BB962C8B-B14F-4D97-AF65-F5344CB8AC3E}">
        <p14:creationId xmlns:p14="http://schemas.microsoft.com/office/powerpoint/2010/main" val="42727281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Lst>
  <p:hf hdr="0" dt="0"/>
  <p:txStyles>
    <p:titleStyle>
      <a:lvl1pPr algn="ctr" defTabSz="685800" rtl="0" eaLnBrk="1" latinLnBrk="0" hangingPunct="1">
        <a:lnSpc>
          <a:spcPct val="90000"/>
        </a:lnSpc>
        <a:spcBef>
          <a:spcPct val="0"/>
        </a:spcBef>
        <a:buNone/>
        <a:defRPr sz="3300" kern="1200">
          <a:solidFill>
            <a:schemeClr val="tx2">
              <a:lumMod val="50000"/>
            </a:schemeClr>
          </a:solidFill>
          <a:latin typeface="Franklin Gothic Book" panose="020B0503020102020204" pitchFamily="34" charset="0"/>
          <a:ea typeface="+mj-ea"/>
          <a:cs typeface="+mj-cs"/>
        </a:defRPr>
      </a:lvl1pPr>
    </p:titleStyle>
    <p:bodyStyle>
      <a:lvl1pPr marL="356616" indent="-347472" algn="l" defTabSz="685800" rtl="0" eaLnBrk="1" latinLnBrk="0" hangingPunct="1">
        <a:lnSpc>
          <a:spcPct val="100000"/>
        </a:lnSpc>
        <a:spcBef>
          <a:spcPts val="375"/>
        </a:spcBef>
        <a:buFont typeface="Arial" panose="020B0604020202020204" pitchFamily="34" charset="0"/>
        <a:buChar char="•"/>
        <a:defRPr sz="1800" kern="1200">
          <a:solidFill>
            <a:schemeClr val="tx2">
              <a:lumMod val="50000"/>
            </a:schemeClr>
          </a:solidFill>
          <a:latin typeface="Franklin Gothic Book" panose="020B0503020102020204" pitchFamily="34" charset="0"/>
          <a:ea typeface="+mn-ea"/>
          <a:cs typeface="+mn-cs"/>
        </a:defRPr>
      </a:lvl1pPr>
      <a:lvl2pPr marL="813816" indent="-347472" algn="l" defTabSz="685800" rtl="0" eaLnBrk="1" latinLnBrk="0" hangingPunct="1">
        <a:lnSpc>
          <a:spcPct val="100000"/>
        </a:lnSpc>
        <a:spcBef>
          <a:spcPts val="375"/>
        </a:spcBef>
        <a:buFont typeface="Wingdings" panose="05000000000000000000" pitchFamily="2" charset="2"/>
        <a:buChar char="§"/>
        <a:defRPr sz="1600" kern="1200">
          <a:solidFill>
            <a:schemeClr val="tx2">
              <a:lumMod val="50000"/>
            </a:schemeClr>
          </a:solidFill>
          <a:latin typeface="Franklin Gothic Book" panose="020B0503020102020204" pitchFamily="34" charset="0"/>
          <a:ea typeface="+mn-ea"/>
          <a:cs typeface="+mn-cs"/>
        </a:defRPr>
      </a:lvl2pPr>
      <a:lvl3pPr marL="1271016" indent="-347472" algn="l" defTabSz="685800" rtl="0" eaLnBrk="1" latinLnBrk="0" hangingPunct="1">
        <a:lnSpc>
          <a:spcPct val="100000"/>
        </a:lnSpc>
        <a:spcBef>
          <a:spcPts val="375"/>
        </a:spcBef>
        <a:buFont typeface="Arial" panose="020B0604020202020204" pitchFamily="34" charset="0"/>
        <a:buChar char="•"/>
        <a:defRPr sz="1400" kern="1200">
          <a:solidFill>
            <a:schemeClr val="tx2">
              <a:lumMod val="50000"/>
            </a:schemeClr>
          </a:solidFill>
          <a:latin typeface="Franklin Gothic Book" panose="020B0503020102020204" pitchFamily="34" charset="0"/>
          <a:ea typeface="+mn-ea"/>
          <a:cs typeface="+mn-cs"/>
        </a:defRPr>
      </a:lvl3pPr>
      <a:lvl4pPr marL="1728216" indent="-347472" algn="l" defTabSz="685800" rtl="0" eaLnBrk="1" latinLnBrk="0" hangingPunct="1">
        <a:lnSpc>
          <a:spcPct val="100000"/>
        </a:lnSpc>
        <a:spcBef>
          <a:spcPts val="375"/>
        </a:spcBef>
        <a:buFont typeface="Arial" panose="020B0604020202020204" pitchFamily="34" charset="0"/>
        <a:buChar char="•"/>
        <a:defRPr sz="1200" kern="1200">
          <a:solidFill>
            <a:schemeClr val="tx2">
              <a:lumMod val="50000"/>
            </a:schemeClr>
          </a:solidFill>
          <a:latin typeface="Franklin Gothic Book" panose="020B0503020102020204" pitchFamily="34" charset="0"/>
          <a:ea typeface="+mn-ea"/>
          <a:cs typeface="+mn-cs"/>
        </a:defRPr>
      </a:lvl4pPr>
      <a:lvl5pPr marL="2185416" indent="-347472" algn="l" defTabSz="685800" rtl="0" eaLnBrk="1" latinLnBrk="0" hangingPunct="1">
        <a:lnSpc>
          <a:spcPct val="100000"/>
        </a:lnSpc>
        <a:spcBef>
          <a:spcPts val="375"/>
        </a:spcBef>
        <a:buFont typeface="Arial" panose="020B0604020202020204" pitchFamily="34" charset="0"/>
        <a:buChar char="•"/>
        <a:defRPr sz="1350" kern="1200">
          <a:solidFill>
            <a:schemeClr val="tx2">
              <a:lumMod val="50000"/>
            </a:schemeClr>
          </a:solidFill>
          <a:latin typeface="Franklin Gothic Book" panose="020B05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297302"/>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1200" b="1">
                <a:solidFill>
                  <a:srgbClr val="FF0000"/>
                </a:solidFill>
                <a:latin typeface="Franklin Gothic Book" panose="020B0503020102020204" pitchFamily="34" charset="0"/>
              </a:defRPr>
            </a:lvl1pPr>
          </a:lstStyle>
          <a:p>
            <a:r>
              <a:rPr lang="en-US" dirty="0"/>
              <a:t>FOUO</a:t>
            </a: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1200">
                <a:solidFill>
                  <a:schemeClr val="tx2">
                    <a:lumMod val="50000"/>
                  </a:schemeClr>
                </a:solidFill>
                <a:latin typeface="Franklin Gothic Book" panose="020B0503020102020204" pitchFamily="34" charset="0"/>
              </a:defRPr>
            </a:lvl1pPr>
          </a:lstStyle>
          <a:p>
            <a:fld id="{0F0254FD-3E08-4BFA-8032-AC72A84C6430}" type="slidenum">
              <a:rPr lang="en-US" smtClean="0"/>
              <a:pPr/>
              <a:t>‹#›</a:t>
            </a:fld>
            <a:endParaRPr lang="en-US" dirty="0"/>
          </a:p>
        </p:txBody>
      </p:sp>
      <p:sp>
        <p:nvSpPr>
          <p:cNvPr id="7" name="Rectangle 6"/>
          <p:cNvSpPr/>
          <p:nvPr userDrawn="1"/>
        </p:nvSpPr>
        <p:spPr>
          <a:xfrm>
            <a:off x="-1402" y="3718"/>
            <a:ext cx="9144000" cy="1220759"/>
          </a:xfrm>
          <a:prstGeom prst="rect">
            <a:avLst/>
          </a:prstGeom>
          <a:solidFill>
            <a:srgbClr val="001848"/>
          </a:solidFill>
          <a:ln>
            <a:solidFill>
              <a:srgbClr val="00184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dirty="0"/>
          </a:p>
        </p:txBody>
      </p:sp>
      <p:pic>
        <p:nvPicPr>
          <p:cNvPr id="8" name="Picture 7"/>
          <p:cNvPicPr>
            <a:picLocks noChangeAspect="1"/>
          </p:cNvPicPr>
          <p:nvPr userDrawn="1"/>
        </p:nvPicPr>
        <p:blipFill>
          <a:blip r:embed="rId3" cstate="print">
            <a:extLst>
              <a:ext uri="{BEBA8EAE-BF5A-486C-A8C5-ECC9F3942E4B}">
                <a14:imgProps xmlns:a14="http://schemas.microsoft.com/office/drawing/2010/main">
                  <a14:imgLayer r:embed="rId4">
                    <a14:imgEffect>
                      <a14:backgroundRemoval t="0" b="100000" l="261" r="99739">
                        <a14:foregroundMark x1="50000" y1="48513" x2="50000" y2="60409"/>
                        <a14:foregroundMark x1="34843" y1="20818" x2="36063" y2="23792"/>
                        <a14:foregroundMark x1="37631" y1="19517" x2="39808" y2="22119"/>
                        <a14:foregroundMark x1="43815" y1="20446" x2="44425" y2="20446"/>
                        <a14:foregroundMark x1="53397" y1="16543" x2="53136" y2="16822"/>
                        <a14:foregroundMark x1="57753" y1="19796" x2="57753" y2="19796"/>
                        <a14:foregroundMark x1="61760" y1="21468" x2="61760" y2="21468"/>
                        <a14:foregroundMark x1="65418" y1="22770" x2="65418" y2="22770"/>
                        <a14:foregroundMark x1="75958" y1="32342" x2="75958" y2="32342"/>
                        <a14:foregroundMark x1="79704" y1="35688" x2="79704" y2="35688"/>
                        <a14:foregroundMark x1="23084" y1="32993" x2="23084" y2="32993"/>
                        <a14:foregroundMark x1="27439" y1="29089" x2="27439" y2="29089"/>
                        <a14:foregroundMark x1="24390" y1="31691" x2="24390" y2="31691"/>
                        <a14:foregroundMark x1="41986" y1="37639" x2="41986" y2="37639"/>
                        <a14:foregroundMark x1="36063" y1="39312" x2="36063" y2="39312"/>
                        <a14:foregroundMark x1="62979" y1="55112" x2="62979" y2="55112"/>
                        <a14:foregroundMark x1="57143" y1="45260" x2="58972" y2="56134"/>
                        <a14:foregroundMark x1="34843" y1="48885" x2="41028" y2="60688"/>
                        <a14:foregroundMark x1="46254" y1="89405" x2="46254" y2="89405"/>
                        <a14:foregroundMark x1="83101" y1="92379" x2="83101" y2="92379"/>
                      </a14:backgroundRemoval>
                    </a14:imgEffect>
                  </a14:imgLayer>
                </a14:imgProps>
              </a:ext>
              <a:ext uri="{28A0092B-C50C-407E-A947-70E740481C1C}">
                <a14:useLocalDpi xmlns:a14="http://schemas.microsoft.com/office/drawing/2010/main" val="0"/>
              </a:ext>
            </a:extLst>
          </a:blip>
          <a:stretch>
            <a:fillRect/>
          </a:stretch>
        </p:blipFill>
        <p:spPr>
          <a:xfrm>
            <a:off x="8001000" y="168327"/>
            <a:ext cx="951197" cy="891540"/>
          </a:xfrm>
          <a:prstGeom prst="rect">
            <a:avLst/>
          </a:prstGeom>
        </p:spPr>
      </p:pic>
      <p:pic>
        <p:nvPicPr>
          <p:cNvPr id="9" name="Picture 8"/>
          <p:cNvPicPr>
            <a:picLocks noChangeAspect="1"/>
          </p:cNvPicPr>
          <p:nvPr userDrawn="1"/>
        </p:nvPicPr>
        <p:blipFill>
          <a:blip r:embed="rId5"/>
          <a:stretch>
            <a:fillRect/>
          </a:stretch>
        </p:blipFill>
        <p:spPr>
          <a:xfrm>
            <a:off x="503029" y="339777"/>
            <a:ext cx="1503682" cy="548640"/>
          </a:xfrm>
          <a:prstGeom prst="rect">
            <a:avLst/>
          </a:prstGeom>
        </p:spPr>
      </p:pic>
      <p:sp>
        <p:nvSpPr>
          <p:cNvPr id="10" name="Rectangle 9"/>
          <p:cNvSpPr/>
          <p:nvPr userDrawn="1"/>
        </p:nvSpPr>
        <p:spPr>
          <a:xfrm rot="5400000">
            <a:off x="-2249095" y="2539745"/>
            <a:ext cx="5148072" cy="68580"/>
          </a:xfrm>
          <a:prstGeom prst="rect">
            <a:avLst/>
          </a:prstGeom>
          <a:solidFill>
            <a:srgbClr val="C49500"/>
          </a:solidFill>
          <a:ln>
            <a:solidFill>
              <a:srgbClr val="C495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dirty="0"/>
          </a:p>
        </p:txBody>
      </p:sp>
    </p:spTree>
    <p:extLst>
      <p:ext uri="{BB962C8B-B14F-4D97-AF65-F5344CB8AC3E}">
        <p14:creationId xmlns:p14="http://schemas.microsoft.com/office/powerpoint/2010/main" val="126070727"/>
      </p:ext>
    </p:extLst>
  </p:cSld>
  <p:clrMap bg1="lt1" tx1="dk1" bg2="lt2" tx2="dk2" accent1="accent1" accent2="accent2" accent3="accent3" accent4="accent4" accent5="accent5" accent6="accent6" hlink="hlink" folHlink="folHlink"/>
  <p:sldLayoutIdLst>
    <p:sldLayoutId id="2147483677" r:id="rId1"/>
  </p:sldLayoutIdLst>
  <p:hf hdr="0" dt="0"/>
  <p:txStyles>
    <p:titleStyle>
      <a:lvl1pPr algn="ctr" defTabSz="685800" rtl="0" eaLnBrk="1" latinLnBrk="0" hangingPunct="1">
        <a:lnSpc>
          <a:spcPct val="90000"/>
        </a:lnSpc>
        <a:spcBef>
          <a:spcPct val="0"/>
        </a:spcBef>
        <a:buNone/>
        <a:defRPr sz="3300" b="0" kern="1200">
          <a:solidFill>
            <a:schemeClr val="tx2">
              <a:lumMod val="50000"/>
            </a:schemeClr>
          </a:solidFill>
          <a:latin typeface="Franklin Gothic Book" panose="020B05030201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upport.microsoft.com/en-us/office/video-edit-headers-and-footers-on-the-slide-master-ba06c803-a39b-42ec-8397-e0f5f722b42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97303"/>
            <a:ext cx="7886700" cy="1764680"/>
          </a:xfrm>
        </p:spPr>
        <p:txBody>
          <a:bodyPr/>
          <a:lstStyle/>
          <a:p>
            <a:r>
              <a:rPr lang="en-US" dirty="0">
                <a:solidFill>
                  <a:srgbClr val="FF0000"/>
                </a:solidFill>
              </a:rPr>
              <a:t>[Insert Name of Military Installation] </a:t>
            </a:r>
            <a:br>
              <a:rPr lang="en-US" dirty="0"/>
            </a:br>
            <a:r>
              <a:rPr lang="en-US" dirty="0"/>
              <a:t>Active Shooter Response </a:t>
            </a:r>
            <a:br>
              <a:rPr lang="en-US" dirty="0"/>
            </a:br>
            <a:r>
              <a:rPr lang="en-US" dirty="0"/>
              <a:t>Tabletop Exercise</a:t>
            </a:r>
          </a:p>
        </p:txBody>
      </p:sp>
      <p:sp>
        <p:nvSpPr>
          <p:cNvPr id="3" name="Title 1"/>
          <p:cNvSpPr txBox="1">
            <a:spLocks/>
          </p:cNvSpPr>
          <p:nvPr/>
        </p:nvSpPr>
        <p:spPr>
          <a:xfrm>
            <a:off x="2687711" y="4060272"/>
            <a:ext cx="3768579" cy="831910"/>
          </a:xfrm>
          <a:prstGeom prst="rect">
            <a:avLst/>
          </a:prstGeom>
        </p:spPr>
        <p:txBody>
          <a:bodyPr vert="horz" lIns="91440" tIns="45720" rIns="91440" bIns="45720" rtlCol="0" anchor="ctr">
            <a:normAutofit/>
          </a:bodyPr>
          <a:lstStyle>
            <a:lvl1pPr algn="ctr" defTabSz="685800" rtl="0" eaLnBrk="1" latinLnBrk="0" hangingPunct="1">
              <a:lnSpc>
                <a:spcPct val="90000"/>
              </a:lnSpc>
              <a:spcBef>
                <a:spcPct val="0"/>
              </a:spcBef>
              <a:buNone/>
              <a:defRPr sz="3300" b="0" kern="1200">
                <a:solidFill>
                  <a:schemeClr val="tx2">
                    <a:lumMod val="50000"/>
                  </a:schemeClr>
                </a:solidFill>
                <a:latin typeface="Franklin Gothic Book" panose="020B0503020102020204" pitchFamily="34" charset="0"/>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FF0000"/>
                </a:solidFill>
                <a:effectLst/>
                <a:uLnTx/>
                <a:uFillTx/>
                <a:latin typeface="Franklin Gothic Book" panose="020B0503020102020204" pitchFamily="34" charset="0"/>
                <a:ea typeface="+mj-ea"/>
                <a:cs typeface="+mj-cs"/>
              </a:rPr>
              <a:t>[Insert TTX Date]</a:t>
            </a:r>
          </a:p>
        </p:txBody>
      </p:sp>
      <p:sp>
        <p:nvSpPr>
          <p:cNvPr id="4" name="Rectangle 3"/>
          <p:cNvSpPr/>
          <p:nvPr/>
        </p:nvSpPr>
        <p:spPr>
          <a:xfrm>
            <a:off x="3053592" y="3061983"/>
            <a:ext cx="3036816" cy="1023456"/>
          </a:xfrm>
          <a:prstGeom prst="rect">
            <a:avLst/>
          </a:prstGeom>
          <a:solidFill>
            <a:schemeClr val="bg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0000"/>
                </a:solidFill>
                <a:effectLst/>
                <a:uLnTx/>
                <a:uFillTx/>
                <a:latin typeface="Franklin Gothic Book" panose="020B0503020102020204" pitchFamily="34" charset="0"/>
                <a:ea typeface="+mn-ea"/>
                <a:cs typeface="+mn-cs"/>
              </a:rPr>
              <a:t>Insert your jurisdiction logo here</a:t>
            </a: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Franklin Gothic Book" panose="020B0503020102020204" pitchFamily="34" charset="0"/>
                <a:ea typeface="+mn-ea"/>
                <a:cs typeface="+mn-cs"/>
              </a:rPr>
              <a:t>FOUO</a:t>
            </a:r>
          </a:p>
        </p:txBody>
      </p:sp>
    </p:spTree>
    <p:extLst>
      <p:ext uri="{BB962C8B-B14F-4D97-AF65-F5344CB8AC3E}">
        <p14:creationId xmlns:p14="http://schemas.microsoft.com/office/powerpoint/2010/main" val="4033089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Overview</a:t>
            </a:r>
          </a:p>
        </p:txBody>
      </p:sp>
      <p:sp>
        <p:nvSpPr>
          <p:cNvPr id="3" name="Content Placeholder 2"/>
          <p:cNvSpPr>
            <a:spLocks noGrp="1"/>
          </p:cNvSpPr>
          <p:nvPr>
            <p:ph idx="1"/>
          </p:nvPr>
        </p:nvSpPr>
        <p:spPr/>
        <p:txBody>
          <a:bodyPr>
            <a:normAutofit/>
          </a:bodyPr>
          <a:lstStyle/>
          <a:p>
            <a:r>
              <a:rPr lang="en-US" sz="1800" dirty="0"/>
              <a:t>This exercise serves to enhance response capabilities in the event of an active shooter (or similar) incident on </a:t>
            </a:r>
            <a:r>
              <a:rPr lang="en-US" sz="1800" dirty="0">
                <a:solidFill>
                  <a:srgbClr val="FF0000"/>
                </a:solidFill>
              </a:rPr>
              <a:t>[insert name of military installation]</a:t>
            </a:r>
            <a:r>
              <a:rPr lang="en-US" sz="1800" dirty="0"/>
              <a:t>.</a:t>
            </a:r>
          </a:p>
          <a:p>
            <a:r>
              <a:rPr lang="en-US" sz="1800" dirty="0"/>
              <a:t>The incident takes place at </a:t>
            </a:r>
            <a:r>
              <a:rPr lang="en-US" sz="1800" dirty="0">
                <a:solidFill>
                  <a:srgbClr val="FF0000"/>
                </a:solidFill>
              </a:rPr>
              <a:t>[insert name of military installation]</a:t>
            </a:r>
            <a:r>
              <a:rPr lang="en-US" sz="1800" dirty="0"/>
              <a:t>. The scenario includes civilian and military agencies, including </a:t>
            </a:r>
            <a:r>
              <a:rPr lang="en-US" sz="1800" dirty="0">
                <a:solidFill>
                  <a:srgbClr val="FF0000"/>
                </a:solidFill>
              </a:rPr>
              <a:t>[insert names of relevant agencies]</a:t>
            </a:r>
            <a:r>
              <a:rPr lang="en-US" sz="1800" dirty="0"/>
              <a:t>. </a:t>
            </a:r>
          </a:p>
          <a:p>
            <a:r>
              <a:rPr lang="en-US" sz="1800" dirty="0"/>
              <a:t>This is a fictional scenario inspired by real-world events. </a:t>
            </a:r>
          </a:p>
          <a:p>
            <a:r>
              <a:rPr lang="en-US" sz="1800" dirty="0"/>
              <a:t>This scenario does not take place under pandemic conditions.</a:t>
            </a:r>
          </a:p>
          <a:p>
            <a:r>
              <a:rPr lang="en-US" sz="1800" dirty="0"/>
              <a:t>Further scenario details are provided in each of the following three modules. </a:t>
            </a:r>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10</a:t>
            </a:fld>
            <a:endParaRPr lang="en-US" dirty="0"/>
          </a:p>
        </p:txBody>
      </p:sp>
    </p:spTree>
    <p:extLst>
      <p:ext uri="{BB962C8B-B14F-4D97-AF65-F5344CB8AC3E}">
        <p14:creationId xmlns:p14="http://schemas.microsoft.com/office/powerpoint/2010/main" val="1401564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1: Planning</a:t>
            </a:r>
          </a:p>
        </p:txBody>
      </p:sp>
      <p:sp>
        <p:nvSpPr>
          <p:cNvPr id="3" name="Footer Placeholder 2"/>
          <p:cNvSpPr>
            <a:spLocks noGrp="1"/>
          </p:cNvSpPr>
          <p:nvPr>
            <p:ph type="ftr" sz="quarter" idx="11"/>
          </p:nvPr>
        </p:nvSpPr>
        <p:spPr/>
        <p:txBody>
          <a:bodyPr/>
          <a:lstStyle/>
          <a:p>
            <a:r>
              <a:rPr lang="en-US" dirty="0"/>
              <a:t>FOUO</a:t>
            </a:r>
          </a:p>
        </p:txBody>
      </p:sp>
      <p:sp>
        <p:nvSpPr>
          <p:cNvPr id="4" name="Slide Number Placeholder 3"/>
          <p:cNvSpPr>
            <a:spLocks noGrp="1"/>
          </p:cNvSpPr>
          <p:nvPr>
            <p:ph type="sldNum" sz="quarter" idx="12"/>
          </p:nvPr>
        </p:nvSpPr>
        <p:spPr/>
        <p:txBody>
          <a:bodyPr/>
          <a:lstStyle/>
          <a:p>
            <a:fld id="{0F0254FD-3E08-4BFA-8032-AC72A84C6430}" type="slidenum">
              <a:rPr lang="en-US" smtClean="0"/>
              <a:t>11</a:t>
            </a:fld>
            <a:endParaRPr lang="en-US" dirty="0"/>
          </a:p>
        </p:txBody>
      </p:sp>
    </p:spTree>
    <p:extLst>
      <p:ext uri="{BB962C8B-B14F-4D97-AF65-F5344CB8AC3E}">
        <p14:creationId xmlns:p14="http://schemas.microsoft.com/office/powerpoint/2010/main" val="3235495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a:t>
            </a:r>
          </a:p>
        </p:txBody>
      </p:sp>
      <p:sp>
        <p:nvSpPr>
          <p:cNvPr id="3" name="Content Placeholder 2"/>
          <p:cNvSpPr>
            <a:spLocks noGrp="1"/>
          </p:cNvSpPr>
          <p:nvPr>
            <p:ph idx="1"/>
          </p:nvPr>
        </p:nvSpPr>
        <p:spPr/>
        <p:txBody>
          <a:bodyPr>
            <a:normAutofit lnSpcReduction="10000"/>
          </a:bodyPr>
          <a:lstStyle/>
          <a:p>
            <a:r>
              <a:rPr lang="en-US" sz="1700" dirty="0"/>
              <a:t>This Saturday afternoon, </a:t>
            </a:r>
            <a:r>
              <a:rPr lang="en-US" sz="1700" dirty="0">
                <a:solidFill>
                  <a:srgbClr val="FF0000"/>
                </a:solidFill>
              </a:rPr>
              <a:t>[insert name of military installation] </a:t>
            </a:r>
            <a:r>
              <a:rPr lang="en-US" sz="1700" dirty="0"/>
              <a:t>will host its annual community festival, which features military equipment on display, children’s games, bounce houses, and food and beverage concessions for military personnel, their families, and the general public. </a:t>
            </a:r>
          </a:p>
          <a:p>
            <a:r>
              <a:rPr lang="en-US" sz="1700" dirty="0"/>
              <a:t>On Saturday morning, </a:t>
            </a:r>
            <a:r>
              <a:rPr lang="en-US" sz="1700" dirty="0">
                <a:solidFill>
                  <a:srgbClr val="FF0000"/>
                </a:solidFill>
              </a:rPr>
              <a:t>[insert name of military installation law enforcement agency]</a:t>
            </a:r>
            <a:r>
              <a:rPr lang="en-US" sz="1700" dirty="0"/>
              <a:t> and the </a:t>
            </a:r>
            <a:r>
              <a:rPr lang="en-US" sz="1700" dirty="0">
                <a:solidFill>
                  <a:srgbClr val="FF0000"/>
                </a:solidFill>
              </a:rPr>
              <a:t>[insert name of local law enforcement agency],</a:t>
            </a:r>
            <a:r>
              <a:rPr lang="en-US" sz="1700" dirty="0"/>
              <a:t> will activate and deploy resources in support of the event.</a:t>
            </a:r>
          </a:p>
          <a:p>
            <a:pPr lvl="1"/>
            <a:r>
              <a:rPr lang="en-US" sz="1500" dirty="0"/>
              <a:t>The </a:t>
            </a:r>
            <a:r>
              <a:rPr lang="en-US" sz="1500" dirty="0">
                <a:solidFill>
                  <a:srgbClr val="FF0000"/>
                </a:solidFill>
              </a:rPr>
              <a:t>[insert name of military installation law enforcement agency]</a:t>
            </a:r>
            <a:r>
              <a:rPr lang="en-US" sz="1500" dirty="0"/>
              <a:t> will lead security efforts, supported by officers from the </a:t>
            </a:r>
            <a:r>
              <a:rPr lang="en-US" sz="1500" dirty="0">
                <a:solidFill>
                  <a:srgbClr val="FF0000"/>
                </a:solidFill>
              </a:rPr>
              <a:t>[insert name of local law enforcement agency]</a:t>
            </a:r>
            <a:r>
              <a:rPr lang="en-US" sz="1500" dirty="0"/>
              <a:t>.</a:t>
            </a:r>
          </a:p>
          <a:p>
            <a:pPr lvl="1"/>
            <a:r>
              <a:rPr lang="en-US" sz="1500" dirty="0">
                <a:solidFill>
                  <a:srgbClr val="FF0000"/>
                </a:solidFill>
              </a:rPr>
              <a:t>[Insert name of military installation law enforcement agency]</a:t>
            </a:r>
            <a:r>
              <a:rPr lang="en-US" sz="1500" dirty="0"/>
              <a:t> and </a:t>
            </a:r>
            <a:r>
              <a:rPr lang="en-US" sz="1500" dirty="0">
                <a:solidFill>
                  <a:srgbClr val="FF0000"/>
                </a:solidFill>
              </a:rPr>
              <a:t>[insert name of local law enforcement agency]</a:t>
            </a:r>
            <a:r>
              <a:rPr lang="en-US" sz="1500" dirty="0"/>
              <a:t> members will be posted at the entrance of the event and throughout the grounds. </a:t>
            </a:r>
          </a:p>
          <a:p>
            <a:pPr lvl="1"/>
            <a:r>
              <a:rPr lang="en-US" sz="1500" dirty="0"/>
              <a:t>Operations command will be located near the entrance of the event.</a:t>
            </a:r>
          </a:p>
          <a:p>
            <a:endParaRPr lang="en-US" sz="1500"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12</a:t>
            </a:fld>
            <a:endParaRPr lang="en-US" dirty="0"/>
          </a:p>
        </p:txBody>
      </p:sp>
    </p:spTree>
    <p:extLst>
      <p:ext uri="{BB962C8B-B14F-4D97-AF65-F5344CB8AC3E}">
        <p14:creationId xmlns:p14="http://schemas.microsoft.com/office/powerpoint/2010/main" val="473388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1 Discussion Questions</a:t>
            </a:r>
          </a:p>
        </p:txBody>
      </p:sp>
      <p:sp>
        <p:nvSpPr>
          <p:cNvPr id="3" name="Content Placeholder 2"/>
          <p:cNvSpPr>
            <a:spLocks noGrp="1"/>
          </p:cNvSpPr>
          <p:nvPr>
            <p:ph idx="1"/>
          </p:nvPr>
        </p:nvSpPr>
        <p:spPr>
          <a:xfrm>
            <a:off x="628650" y="1100770"/>
            <a:ext cx="7886700" cy="3471229"/>
          </a:xfrm>
        </p:spPr>
        <p:txBody>
          <a:bodyPr/>
          <a:lstStyle/>
          <a:p>
            <a:pPr marL="9144" indent="0">
              <a:buNone/>
            </a:pPr>
            <a:r>
              <a:rPr lang="en-US" b="1" dirty="0"/>
              <a:t>Operational Background</a:t>
            </a:r>
          </a:p>
          <a:p>
            <a:r>
              <a:rPr lang="en-US" dirty="0"/>
              <a:t>What formal or informal agreements (e.g., memorandums of understanding or memorandums of agreement)/relationships do you have with the military installation within your jurisdiction?</a:t>
            </a:r>
          </a:p>
          <a:p>
            <a:pPr lvl="1"/>
            <a:r>
              <a:rPr lang="en-US" dirty="0"/>
              <a:t>Do you have a formal agreement regarding joint jurisdiction? </a:t>
            </a:r>
          </a:p>
          <a:p>
            <a:r>
              <a:rPr lang="en-US" dirty="0"/>
              <a:t>How familiar are you with the facility (e.g., the layout, procedures for access)?</a:t>
            </a:r>
          </a:p>
          <a:p>
            <a:pPr lvl="1"/>
            <a:r>
              <a:rPr lang="en-US" dirty="0"/>
              <a:t>Do you visit/spend time on the installation? If so, how often?</a:t>
            </a:r>
          </a:p>
          <a:p>
            <a:pPr lvl="1"/>
            <a:r>
              <a:rPr lang="en-US" dirty="0"/>
              <a:t>Have you conducted joint training or exercises with the base in your jurisdiction? If so, what agencies/organizations participate?</a:t>
            </a:r>
          </a:p>
          <a:p>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13</a:t>
            </a:fld>
            <a:endParaRPr lang="en-US" dirty="0"/>
          </a:p>
        </p:txBody>
      </p:sp>
    </p:spTree>
    <p:extLst>
      <p:ext uri="{BB962C8B-B14F-4D97-AF65-F5344CB8AC3E}">
        <p14:creationId xmlns:p14="http://schemas.microsoft.com/office/powerpoint/2010/main" val="2271914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1 Discussion Questions (Cont.)</a:t>
            </a:r>
          </a:p>
        </p:txBody>
      </p:sp>
      <p:sp>
        <p:nvSpPr>
          <p:cNvPr id="3" name="Content Placeholder 2"/>
          <p:cNvSpPr>
            <a:spLocks noGrp="1"/>
          </p:cNvSpPr>
          <p:nvPr>
            <p:ph idx="1"/>
          </p:nvPr>
        </p:nvSpPr>
        <p:spPr/>
        <p:txBody>
          <a:bodyPr>
            <a:normAutofit/>
          </a:bodyPr>
          <a:lstStyle/>
          <a:p>
            <a:pPr marL="9144" indent="0">
              <a:buNone/>
            </a:pPr>
            <a:r>
              <a:rPr lang="en-US" b="1" dirty="0"/>
              <a:t>Operational Background (Cont.)</a:t>
            </a:r>
          </a:p>
          <a:p>
            <a:r>
              <a:rPr lang="en-US" dirty="0"/>
              <a:t>What is the level of collaboration between your organizations on a daily basis?</a:t>
            </a:r>
          </a:p>
          <a:p>
            <a:pPr marL="813816" lvl="2">
              <a:buFont typeface="Wingdings" panose="05000000000000000000" pitchFamily="2" charset="2"/>
              <a:buChar char="§"/>
            </a:pPr>
            <a:r>
              <a:rPr lang="en-US" sz="1600" dirty="0"/>
              <a:t>What is the level and nature of communication between your organizations on a daily basis?</a:t>
            </a:r>
          </a:p>
          <a:p>
            <a:r>
              <a:rPr lang="en-US" dirty="0"/>
              <a:t>Have you dealt with incidents at the military base in your jurisdiction before?</a:t>
            </a:r>
          </a:p>
          <a:p>
            <a:pPr lvl="1"/>
            <a:r>
              <a:rPr lang="en-US" dirty="0"/>
              <a:t>If so, what were they? Are they included in training scenarios? </a:t>
            </a:r>
          </a:p>
          <a:p>
            <a:r>
              <a:rPr lang="en-US" dirty="0"/>
              <a:t>Are you familiar with the base’s security procedures, regarding base access, foreign nationals, weapons, etc.? </a:t>
            </a:r>
          </a:p>
          <a:p>
            <a:endParaRPr lang="en-US" dirty="0"/>
          </a:p>
          <a:p>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14</a:t>
            </a:fld>
            <a:endParaRPr lang="en-US" dirty="0"/>
          </a:p>
        </p:txBody>
      </p:sp>
    </p:spTree>
    <p:extLst>
      <p:ext uri="{BB962C8B-B14F-4D97-AF65-F5344CB8AC3E}">
        <p14:creationId xmlns:p14="http://schemas.microsoft.com/office/powerpoint/2010/main" val="2291447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2: Immediate Incident Response</a:t>
            </a:r>
          </a:p>
        </p:txBody>
      </p:sp>
      <p:sp>
        <p:nvSpPr>
          <p:cNvPr id="3" name="Footer Placeholder 2"/>
          <p:cNvSpPr>
            <a:spLocks noGrp="1"/>
          </p:cNvSpPr>
          <p:nvPr>
            <p:ph type="ftr" sz="quarter" idx="11"/>
          </p:nvPr>
        </p:nvSpPr>
        <p:spPr/>
        <p:txBody>
          <a:bodyPr/>
          <a:lstStyle/>
          <a:p>
            <a:r>
              <a:rPr lang="en-US" dirty="0"/>
              <a:t>FOUO</a:t>
            </a:r>
          </a:p>
        </p:txBody>
      </p:sp>
      <p:sp>
        <p:nvSpPr>
          <p:cNvPr id="4" name="Slide Number Placeholder 3"/>
          <p:cNvSpPr>
            <a:spLocks noGrp="1"/>
          </p:cNvSpPr>
          <p:nvPr>
            <p:ph type="sldNum" sz="quarter" idx="12"/>
          </p:nvPr>
        </p:nvSpPr>
        <p:spPr/>
        <p:txBody>
          <a:bodyPr/>
          <a:lstStyle/>
          <a:p>
            <a:fld id="{0F0254FD-3E08-4BFA-8032-AC72A84C6430}" type="slidenum">
              <a:rPr lang="en-US" smtClean="0"/>
              <a:t>15</a:t>
            </a:fld>
            <a:endParaRPr lang="en-US" dirty="0"/>
          </a:p>
        </p:txBody>
      </p:sp>
    </p:spTree>
    <p:extLst>
      <p:ext uri="{BB962C8B-B14F-4D97-AF65-F5344CB8AC3E}">
        <p14:creationId xmlns:p14="http://schemas.microsoft.com/office/powerpoint/2010/main" val="1892320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Update </a:t>
            </a:r>
          </a:p>
        </p:txBody>
      </p:sp>
      <p:sp>
        <p:nvSpPr>
          <p:cNvPr id="3" name="Content Placeholder 2"/>
          <p:cNvSpPr>
            <a:spLocks noGrp="1"/>
          </p:cNvSpPr>
          <p:nvPr>
            <p:ph idx="1"/>
          </p:nvPr>
        </p:nvSpPr>
        <p:spPr>
          <a:xfrm>
            <a:off x="628649" y="1100771"/>
            <a:ext cx="8171401" cy="3666492"/>
          </a:xfrm>
        </p:spPr>
        <p:txBody>
          <a:bodyPr>
            <a:noAutofit/>
          </a:bodyPr>
          <a:lstStyle/>
          <a:p>
            <a:r>
              <a:rPr lang="en-US" sz="1600" dirty="0"/>
              <a:t>On Saturday at 1300 local time, the event begins and thousands of people enter the base. At 1400, while individuals are still entering </a:t>
            </a:r>
            <a:r>
              <a:rPr lang="en-US" sz="1600" dirty="0">
                <a:solidFill>
                  <a:srgbClr val="FF0000"/>
                </a:solidFill>
              </a:rPr>
              <a:t>[insert name of military installation]</a:t>
            </a:r>
            <a:r>
              <a:rPr lang="en-US" sz="1600" dirty="0"/>
              <a:t>, gunshots are heard throughout the base.</a:t>
            </a:r>
          </a:p>
          <a:p>
            <a:r>
              <a:rPr lang="en-US" sz="1600" dirty="0"/>
              <a:t>A contractor armed with a handgun opens fire near the military equipment display area, wounding three adults before heading to the event entrance. As he continues to randomly open fire on the public, he injures two more individuals. The surrounding crowd quickly disperses as people run to get away from the shooter. </a:t>
            </a:r>
          </a:p>
          <a:p>
            <a:r>
              <a:rPr lang="en-US" sz="1600" dirty="0">
                <a:solidFill>
                  <a:srgbClr val="FF0000"/>
                </a:solidFill>
              </a:rPr>
              <a:t>[Insert name of military installation law enforcement agency] </a:t>
            </a:r>
            <a:r>
              <a:rPr lang="en-US" sz="1600" dirty="0"/>
              <a:t>quickly mobilizes and contacts the </a:t>
            </a:r>
            <a:r>
              <a:rPr lang="en-US" sz="1600" dirty="0">
                <a:solidFill>
                  <a:srgbClr val="FF0000"/>
                </a:solidFill>
              </a:rPr>
              <a:t>[insert name of local law enforcement agency] </a:t>
            </a:r>
            <a:r>
              <a:rPr lang="en-US" sz="1600" dirty="0"/>
              <a:t>to send additional assistance. </a:t>
            </a:r>
          </a:p>
          <a:p>
            <a:r>
              <a:rPr lang="en-US" sz="1600" dirty="0"/>
              <a:t>At 1407, two deputies from the </a:t>
            </a:r>
            <a:r>
              <a:rPr lang="en-US" sz="1600" dirty="0">
                <a:solidFill>
                  <a:srgbClr val="FF0000"/>
                </a:solidFill>
              </a:rPr>
              <a:t>[insert name of local law enforcement agency]</a:t>
            </a:r>
            <a:r>
              <a:rPr lang="en-US" sz="1600" dirty="0"/>
              <a:t> assigned to the event encounter the assailant. The man fires at both officers, wounding one. After a brief engagement, the officer fires at the assailant, killing him on the scene. </a:t>
            </a:r>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16</a:t>
            </a:fld>
            <a:endParaRPr lang="en-US" dirty="0"/>
          </a:p>
        </p:txBody>
      </p:sp>
    </p:spTree>
    <p:extLst>
      <p:ext uri="{BB962C8B-B14F-4D97-AF65-F5344CB8AC3E}">
        <p14:creationId xmlns:p14="http://schemas.microsoft.com/office/powerpoint/2010/main" val="190132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2 Discussion Questions</a:t>
            </a:r>
          </a:p>
        </p:txBody>
      </p:sp>
      <p:sp>
        <p:nvSpPr>
          <p:cNvPr id="3" name="Content Placeholder 2"/>
          <p:cNvSpPr>
            <a:spLocks noGrp="1"/>
          </p:cNvSpPr>
          <p:nvPr>
            <p:ph idx="1"/>
          </p:nvPr>
        </p:nvSpPr>
        <p:spPr>
          <a:xfrm>
            <a:off x="628650" y="1100771"/>
            <a:ext cx="7886700" cy="3940336"/>
          </a:xfrm>
        </p:spPr>
        <p:txBody>
          <a:bodyPr/>
          <a:lstStyle/>
          <a:p>
            <a:pPr marL="9144" lvl="0" indent="0">
              <a:buNone/>
            </a:pPr>
            <a:r>
              <a:rPr lang="en-US" b="1" dirty="0"/>
              <a:t>Emergency Communications</a:t>
            </a:r>
          </a:p>
          <a:p>
            <a:pPr lvl="0"/>
            <a:r>
              <a:rPr lang="en-US" dirty="0"/>
              <a:t>How do 9-1-1 operations and dispatch work? </a:t>
            </a:r>
          </a:p>
          <a:p>
            <a:pPr marL="813816" lvl="2">
              <a:buFont typeface="Wingdings" panose="05000000000000000000" pitchFamily="2" charset="2"/>
              <a:buChar char="§"/>
            </a:pPr>
            <a:r>
              <a:rPr lang="en-US" sz="1600" dirty="0"/>
              <a:t>Does the installation have its own emergency call/dispatch center?</a:t>
            </a:r>
          </a:p>
          <a:p>
            <a:pPr marL="813816" lvl="2">
              <a:buFont typeface="Wingdings" panose="05000000000000000000" pitchFamily="2" charset="2"/>
              <a:buChar char="§"/>
            </a:pPr>
            <a:r>
              <a:rPr lang="en-US" sz="1600" dirty="0"/>
              <a:t>What are potential communications/interoperability challenges? </a:t>
            </a:r>
          </a:p>
          <a:p>
            <a:pPr lvl="0"/>
            <a:r>
              <a:rPr lang="en-US" dirty="0"/>
              <a:t>How will your organization receive notification and gain situational awareness of the incident? </a:t>
            </a:r>
          </a:p>
          <a:p>
            <a:pPr marL="813816" lvl="2">
              <a:buFont typeface="Wingdings" panose="05000000000000000000" pitchFamily="2" charset="2"/>
              <a:buChar char="§"/>
            </a:pPr>
            <a:r>
              <a:rPr lang="en-US" sz="1600" dirty="0"/>
              <a:t>Who will be involved in notifying appropriate civilian agencies of the incident? </a:t>
            </a:r>
          </a:p>
          <a:p>
            <a:pPr marL="813816" lvl="2">
              <a:buFont typeface="Wingdings" panose="05000000000000000000" pitchFamily="2" charset="2"/>
              <a:buChar char="§"/>
            </a:pPr>
            <a:r>
              <a:rPr lang="en-US" sz="1600" dirty="0"/>
              <a:t>Upon receiving notification of the incident, what immediate key decisions/actions will your organization undertake and make? </a:t>
            </a:r>
          </a:p>
          <a:p>
            <a:pPr marL="9144" indent="0">
              <a:buNone/>
            </a:pPr>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17</a:t>
            </a:fld>
            <a:endParaRPr lang="en-US" dirty="0"/>
          </a:p>
        </p:txBody>
      </p:sp>
    </p:spTree>
    <p:extLst>
      <p:ext uri="{BB962C8B-B14F-4D97-AF65-F5344CB8AC3E}">
        <p14:creationId xmlns:p14="http://schemas.microsoft.com/office/powerpoint/2010/main" val="2128170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2 Discussion Questions (Cont.)</a:t>
            </a:r>
          </a:p>
        </p:txBody>
      </p:sp>
      <p:sp>
        <p:nvSpPr>
          <p:cNvPr id="3" name="Content Placeholder 2"/>
          <p:cNvSpPr>
            <a:spLocks noGrp="1"/>
          </p:cNvSpPr>
          <p:nvPr>
            <p:ph idx="1"/>
          </p:nvPr>
        </p:nvSpPr>
        <p:spPr>
          <a:xfrm>
            <a:off x="628650" y="1100771"/>
            <a:ext cx="7886700" cy="3940336"/>
          </a:xfrm>
        </p:spPr>
        <p:txBody>
          <a:bodyPr/>
          <a:lstStyle/>
          <a:p>
            <a:pPr marL="9144" lvl="0" indent="0">
              <a:buNone/>
            </a:pPr>
            <a:r>
              <a:rPr lang="en-US" b="1" dirty="0"/>
              <a:t>Emergency Communications (Cont.)</a:t>
            </a:r>
          </a:p>
          <a:p>
            <a:pPr lvl="0"/>
            <a:r>
              <a:rPr lang="en-US" dirty="0"/>
              <a:t>What reporting tools, if any, will the responding civilian law enforcement use to communicate critical information to supporting agencies? </a:t>
            </a:r>
          </a:p>
          <a:p>
            <a:pPr lvl="1"/>
            <a:r>
              <a:rPr lang="en-US" dirty="0"/>
              <a:t>Common operational picture (COP) technology?</a:t>
            </a:r>
          </a:p>
          <a:p>
            <a:pPr lvl="0"/>
            <a:r>
              <a:rPr lang="en-US" dirty="0"/>
              <a:t>What are the thresholds or triggers for requesting additional assistance from surrounding counties?</a:t>
            </a:r>
          </a:p>
          <a:p>
            <a:pPr lvl="0"/>
            <a:r>
              <a:rPr lang="en-US" dirty="0"/>
              <a:t>Are there any policy gaps or functions that might impede or impact civilian organizations’ response efforts?</a:t>
            </a:r>
          </a:p>
          <a:p>
            <a:pPr lvl="1"/>
            <a:r>
              <a:rPr lang="en-US" dirty="0"/>
              <a:t>Must civilian organizations defer to the installation command?</a:t>
            </a:r>
          </a:p>
          <a:p>
            <a:pPr marL="9144" indent="0">
              <a:buNone/>
            </a:pPr>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18</a:t>
            </a:fld>
            <a:endParaRPr lang="en-US" dirty="0"/>
          </a:p>
        </p:txBody>
      </p:sp>
    </p:spTree>
    <p:extLst>
      <p:ext uri="{BB962C8B-B14F-4D97-AF65-F5344CB8AC3E}">
        <p14:creationId xmlns:p14="http://schemas.microsoft.com/office/powerpoint/2010/main" val="2895223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2 Discussion Questions (Cont.)</a:t>
            </a:r>
          </a:p>
        </p:txBody>
      </p:sp>
      <p:sp>
        <p:nvSpPr>
          <p:cNvPr id="3" name="Content Placeholder 2"/>
          <p:cNvSpPr>
            <a:spLocks noGrp="1"/>
          </p:cNvSpPr>
          <p:nvPr>
            <p:ph idx="1"/>
          </p:nvPr>
        </p:nvSpPr>
        <p:spPr>
          <a:xfrm>
            <a:off x="628650" y="1100771"/>
            <a:ext cx="7886700" cy="3353783"/>
          </a:xfrm>
        </p:spPr>
        <p:txBody>
          <a:bodyPr/>
          <a:lstStyle/>
          <a:p>
            <a:pPr marL="9144" indent="0">
              <a:buNone/>
            </a:pPr>
            <a:r>
              <a:rPr lang="en-US" b="1" dirty="0"/>
              <a:t>Base Access and Incident/Unified Command</a:t>
            </a:r>
          </a:p>
          <a:p>
            <a:r>
              <a:rPr lang="en-US" dirty="0"/>
              <a:t>Are you familiar with the “lockdown” procedures on the base in your jurisdiction?</a:t>
            </a:r>
          </a:p>
          <a:p>
            <a:pPr lvl="1"/>
            <a:r>
              <a:rPr lang="en-US" dirty="0"/>
              <a:t>What are they? How do they differ from lockdown procedures in other major locations in your community, such as hospitals or schools?</a:t>
            </a:r>
          </a:p>
          <a:p>
            <a:r>
              <a:rPr lang="en-US" dirty="0"/>
              <a:t>Do you anticipate that civilian responders will have issues accessing the base’s buildings?</a:t>
            </a:r>
          </a:p>
          <a:p>
            <a:pPr lvl="1"/>
            <a:r>
              <a:rPr lang="en-US" dirty="0"/>
              <a:t>Do lockdown procedures on the base take into account the arrival and presence of civilian responders, such as police and EMS?</a:t>
            </a:r>
          </a:p>
          <a:p>
            <a:pPr lvl="1"/>
            <a:r>
              <a:rPr lang="en-US" dirty="0"/>
              <a:t>Are all first responders familiar with the base in your jurisdiction?</a:t>
            </a:r>
          </a:p>
          <a:p>
            <a:pPr marL="9144" indent="0">
              <a:buNone/>
            </a:pPr>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19</a:t>
            </a:fld>
            <a:endParaRPr lang="en-US" dirty="0"/>
          </a:p>
        </p:txBody>
      </p:sp>
    </p:spTree>
    <p:extLst>
      <p:ext uri="{BB962C8B-B14F-4D97-AF65-F5344CB8AC3E}">
        <p14:creationId xmlns:p14="http://schemas.microsoft.com/office/powerpoint/2010/main" val="1978453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Opening Remarks</a:t>
            </a:r>
          </a:p>
        </p:txBody>
      </p:sp>
      <p:sp>
        <p:nvSpPr>
          <p:cNvPr id="3" name="Content Placeholder 2"/>
          <p:cNvSpPr>
            <a:spLocks noGrp="1"/>
          </p:cNvSpPr>
          <p:nvPr>
            <p:ph idx="1"/>
          </p:nvPr>
        </p:nvSpPr>
        <p:spPr/>
        <p:txBody>
          <a:bodyPr/>
          <a:lstStyle/>
          <a:p>
            <a:pPr marL="9144" indent="0">
              <a:buNone/>
            </a:pPr>
            <a:r>
              <a:rPr lang="en-US" dirty="0">
                <a:solidFill>
                  <a:srgbClr val="FF0000"/>
                </a:solidFill>
              </a:rPr>
              <a:t>[Insert Name]</a:t>
            </a:r>
          </a:p>
          <a:p>
            <a:pPr marL="9144" indent="0">
              <a:buNone/>
            </a:pPr>
            <a:r>
              <a:rPr lang="en-US" dirty="0">
                <a:solidFill>
                  <a:srgbClr val="FF0000"/>
                </a:solidFill>
              </a:rPr>
              <a:t>[Insert Title]</a:t>
            </a:r>
          </a:p>
          <a:p>
            <a:pPr marL="9144" indent="0">
              <a:buNone/>
            </a:pPr>
            <a:endParaRPr lang="en-US" dirty="0">
              <a:solidFill>
                <a:srgbClr val="FF0000"/>
              </a:solidFill>
            </a:endParaRPr>
          </a:p>
          <a:p>
            <a:pPr marL="9144" indent="0">
              <a:buNone/>
            </a:pPr>
            <a:r>
              <a:rPr lang="en-US" dirty="0">
                <a:solidFill>
                  <a:srgbClr val="FF0000"/>
                </a:solidFill>
              </a:rPr>
              <a:t>[Insert Name]</a:t>
            </a:r>
          </a:p>
          <a:p>
            <a:pPr marL="9144" indent="0">
              <a:buNone/>
            </a:pPr>
            <a:r>
              <a:rPr lang="en-US" dirty="0">
                <a:solidFill>
                  <a:srgbClr val="FF0000"/>
                </a:solidFill>
              </a:rPr>
              <a:t>[Insert Title]</a:t>
            </a:r>
          </a:p>
        </p:txBody>
      </p:sp>
      <p:sp>
        <p:nvSpPr>
          <p:cNvPr id="5" name="Footer Placeholder 4"/>
          <p:cNvSpPr>
            <a:spLocks noGrp="1"/>
          </p:cNvSpPr>
          <p:nvPr>
            <p:ph type="ftr" sz="quarter" idx="11"/>
          </p:nvPr>
        </p:nvSpPr>
        <p:spPr/>
        <p:txBody>
          <a:bodyPr/>
          <a:lstStyle/>
          <a:p>
            <a:r>
              <a:rPr lang="en-US" dirty="0"/>
              <a:t>FOUO</a:t>
            </a:r>
          </a:p>
        </p:txBody>
      </p:sp>
      <p:sp>
        <p:nvSpPr>
          <p:cNvPr id="6" name="Slide Number Placeholder 5"/>
          <p:cNvSpPr>
            <a:spLocks noGrp="1"/>
          </p:cNvSpPr>
          <p:nvPr>
            <p:ph type="sldNum" sz="quarter" idx="12"/>
          </p:nvPr>
        </p:nvSpPr>
        <p:spPr/>
        <p:txBody>
          <a:bodyPr/>
          <a:lstStyle/>
          <a:p>
            <a:fld id="{0F0254FD-3E08-4BFA-8032-AC72A84C6430}" type="slidenum">
              <a:rPr lang="en-US" smtClean="0"/>
              <a:t>2</a:t>
            </a:fld>
            <a:endParaRPr lang="en-US" dirty="0"/>
          </a:p>
        </p:txBody>
      </p:sp>
    </p:spTree>
    <p:extLst>
      <p:ext uri="{BB962C8B-B14F-4D97-AF65-F5344CB8AC3E}">
        <p14:creationId xmlns:p14="http://schemas.microsoft.com/office/powerpoint/2010/main" val="3346787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2 Discussion Questions (Cont.)</a:t>
            </a:r>
          </a:p>
        </p:txBody>
      </p:sp>
      <p:sp>
        <p:nvSpPr>
          <p:cNvPr id="3" name="Content Placeholder 2"/>
          <p:cNvSpPr>
            <a:spLocks noGrp="1"/>
          </p:cNvSpPr>
          <p:nvPr>
            <p:ph idx="1"/>
          </p:nvPr>
        </p:nvSpPr>
        <p:spPr>
          <a:xfrm>
            <a:off x="628650" y="1100771"/>
            <a:ext cx="7886700" cy="2665886"/>
          </a:xfrm>
        </p:spPr>
        <p:txBody>
          <a:bodyPr/>
          <a:lstStyle/>
          <a:p>
            <a:pPr marL="9144" indent="0">
              <a:buNone/>
            </a:pPr>
            <a:r>
              <a:rPr lang="en-US" b="1" dirty="0"/>
              <a:t>Base Access and Incident/Unified Command (Cont.)</a:t>
            </a:r>
          </a:p>
          <a:p>
            <a:r>
              <a:rPr lang="en-US" dirty="0"/>
              <a:t>What personnel will provide real-time directions/instructions for access?</a:t>
            </a:r>
          </a:p>
          <a:p>
            <a:r>
              <a:rPr lang="en-US" dirty="0"/>
              <a:t>Will you establish a unified command?</a:t>
            </a:r>
          </a:p>
          <a:p>
            <a:pPr lvl="1"/>
            <a:r>
              <a:rPr lang="en-US" dirty="0"/>
              <a:t>If so, what agencies will be represented in the unified command? </a:t>
            </a:r>
          </a:p>
          <a:p>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20</a:t>
            </a:fld>
            <a:endParaRPr lang="en-US" dirty="0"/>
          </a:p>
        </p:txBody>
      </p:sp>
    </p:spTree>
    <p:extLst>
      <p:ext uri="{BB962C8B-B14F-4D97-AF65-F5344CB8AC3E}">
        <p14:creationId xmlns:p14="http://schemas.microsoft.com/office/powerpoint/2010/main" val="1757923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2 Discussion Questions (Cont.)</a:t>
            </a:r>
          </a:p>
        </p:txBody>
      </p:sp>
      <p:sp>
        <p:nvSpPr>
          <p:cNvPr id="3" name="Content Placeholder 2"/>
          <p:cNvSpPr>
            <a:spLocks noGrp="1"/>
          </p:cNvSpPr>
          <p:nvPr>
            <p:ph idx="1"/>
          </p:nvPr>
        </p:nvSpPr>
        <p:spPr>
          <a:xfrm>
            <a:off x="628650" y="1100771"/>
            <a:ext cx="7886700" cy="3479618"/>
          </a:xfrm>
        </p:spPr>
        <p:txBody>
          <a:bodyPr/>
          <a:lstStyle/>
          <a:p>
            <a:pPr marL="9144" lvl="0" indent="0">
              <a:buNone/>
            </a:pPr>
            <a:r>
              <a:rPr lang="en-US" b="1" dirty="0"/>
              <a:t>Tactical Operations</a:t>
            </a:r>
          </a:p>
          <a:p>
            <a:pPr lvl="0"/>
            <a:r>
              <a:rPr lang="en-US" dirty="0"/>
              <a:t>How is the tactical police response organized/managed? </a:t>
            </a:r>
          </a:p>
          <a:p>
            <a:pPr marL="813816" lvl="2">
              <a:buFont typeface="Wingdings" panose="05000000000000000000" pitchFamily="2" charset="2"/>
              <a:buChar char="§"/>
            </a:pPr>
            <a:r>
              <a:rPr lang="en-US" sz="1600" dirty="0"/>
              <a:t>What agencies are involved?</a:t>
            </a:r>
          </a:p>
          <a:p>
            <a:pPr marL="813816" lvl="2">
              <a:buFont typeface="Wingdings" panose="05000000000000000000" pitchFamily="2" charset="2"/>
              <a:buChar char="§"/>
            </a:pPr>
            <a:r>
              <a:rPr lang="en-US" sz="1600" dirty="0"/>
              <a:t>If you integrate personnel from multiple agencies, what issues do you anticipate regarding procedures/communications/tactical language? </a:t>
            </a:r>
          </a:p>
          <a:p>
            <a:r>
              <a:rPr lang="en-US" dirty="0"/>
              <a:t>What are the active shooter protocols of the responding civilian law enforcement organization? </a:t>
            </a:r>
          </a:p>
          <a:p>
            <a:pPr marL="813816" lvl="2">
              <a:buFont typeface="Wingdings" panose="05000000000000000000" pitchFamily="2" charset="2"/>
              <a:buChar char="§"/>
            </a:pPr>
            <a:r>
              <a:rPr lang="en-US" sz="1600" dirty="0"/>
              <a:t>Do they differ from those of the installation?</a:t>
            </a:r>
          </a:p>
          <a:p>
            <a:r>
              <a:rPr lang="en-US" dirty="0"/>
              <a:t>Do you have joint police-EMS protocols?</a:t>
            </a:r>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21</a:t>
            </a:fld>
            <a:endParaRPr lang="en-US" dirty="0"/>
          </a:p>
        </p:txBody>
      </p:sp>
    </p:spTree>
    <p:extLst>
      <p:ext uri="{BB962C8B-B14F-4D97-AF65-F5344CB8AC3E}">
        <p14:creationId xmlns:p14="http://schemas.microsoft.com/office/powerpoint/2010/main" val="9394647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2 Discussion Questions (Cont.)</a:t>
            </a:r>
          </a:p>
        </p:txBody>
      </p:sp>
      <p:sp>
        <p:nvSpPr>
          <p:cNvPr id="3" name="Content Placeholder 2"/>
          <p:cNvSpPr>
            <a:spLocks noGrp="1"/>
          </p:cNvSpPr>
          <p:nvPr>
            <p:ph idx="1"/>
          </p:nvPr>
        </p:nvSpPr>
        <p:spPr>
          <a:xfrm>
            <a:off x="628650" y="1100771"/>
            <a:ext cx="7886700" cy="3479618"/>
          </a:xfrm>
        </p:spPr>
        <p:txBody>
          <a:bodyPr/>
          <a:lstStyle/>
          <a:p>
            <a:pPr marL="9144" lvl="0" indent="0">
              <a:buNone/>
            </a:pPr>
            <a:r>
              <a:rPr lang="en-US" b="1" dirty="0"/>
              <a:t>Tactical Operations (Cont.)</a:t>
            </a:r>
          </a:p>
          <a:p>
            <a:r>
              <a:rPr lang="en-US" dirty="0"/>
              <a:t>How will EMS operations be organized and managed?</a:t>
            </a:r>
          </a:p>
          <a:p>
            <a:pPr lvl="0"/>
            <a:r>
              <a:rPr lang="en-US" dirty="0"/>
              <a:t>What challenges might have been encountered if the incident had occurred at another time of day or week (e.g., at nighttime or on a weekday)? </a:t>
            </a:r>
          </a:p>
          <a:p>
            <a:pPr marL="813816" lvl="2">
              <a:buFont typeface="Wingdings" panose="05000000000000000000" pitchFamily="2" charset="2"/>
              <a:buChar char="§"/>
            </a:pPr>
            <a:r>
              <a:rPr lang="en-US" sz="1600" dirty="0"/>
              <a:t>Shift changes? Patrol schedules? </a:t>
            </a:r>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22</a:t>
            </a:fld>
            <a:endParaRPr lang="en-US" dirty="0"/>
          </a:p>
        </p:txBody>
      </p:sp>
    </p:spTree>
    <p:extLst>
      <p:ext uri="{BB962C8B-B14F-4D97-AF65-F5344CB8AC3E}">
        <p14:creationId xmlns:p14="http://schemas.microsoft.com/office/powerpoint/2010/main" val="2612653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3: Post-Incident Response</a:t>
            </a:r>
          </a:p>
        </p:txBody>
      </p:sp>
      <p:sp>
        <p:nvSpPr>
          <p:cNvPr id="3" name="Footer Placeholder 2"/>
          <p:cNvSpPr>
            <a:spLocks noGrp="1"/>
          </p:cNvSpPr>
          <p:nvPr>
            <p:ph type="ftr" sz="quarter" idx="11"/>
          </p:nvPr>
        </p:nvSpPr>
        <p:spPr/>
        <p:txBody>
          <a:bodyPr/>
          <a:lstStyle/>
          <a:p>
            <a:r>
              <a:rPr lang="en-US" dirty="0"/>
              <a:t>FOUO</a:t>
            </a:r>
          </a:p>
        </p:txBody>
      </p:sp>
      <p:sp>
        <p:nvSpPr>
          <p:cNvPr id="4" name="Slide Number Placeholder 3"/>
          <p:cNvSpPr>
            <a:spLocks noGrp="1"/>
          </p:cNvSpPr>
          <p:nvPr>
            <p:ph type="sldNum" sz="quarter" idx="12"/>
          </p:nvPr>
        </p:nvSpPr>
        <p:spPr/>
        <p:txBody>
          <a:bodyPr/>
          <a:lstStyle/>
          <a:p>
            <a:fld id="{0F0254FD-3E08-4BFA-8032-AC72A84C6430}" type="slidenum">
              <a:rPr lang="en-US" smtClean="0"/>
              <a:t>23</a:t>
            </a:fld>
            <a:endParaRPr lang="en-US" dirty="0"/>
          </a:p>
        </p:txBody>
      </p:sp>
    </p:spTree>
    <p:extLst>
      <p:ext uri="{BB962C8B-B14F-4D97-AF65-F5344CB8AC3E}">
        <p14:creationId xmlns:p14="http://schemas.microsoft.com/office/powerpoint/2010/main" val="2511825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Update</a:t>
            </a:r>
          </a:p>
        </p:txBody>
      </p:sp>
      <p:sp>
        <p:nvSpPr>
          <p:cNvPr id="3" name="Content Placeholder 2"/>
          <p:cNvSpPr>
            <a:spLocks noGrp="1"/>
          </p:cNvSpPr>
          <p:nvPr>
            <p:ph idx="1"/>
          </p:nvPr>
        </p:nvSpPr>
        <p:spPr/>
        <p:txBody>
          <a:bodyPr/>
          <a:lstStyle/>
          <a:p>
            <a:pPr>
              <a:spcBef>
                <a:spcPts val="384"/>
              </a:spcBef>
            </a:pPr>
            <a:r>
              <a:rPr lang="en-US" dirty="0">
                <a:cs typeface="Arial" panose="020B0604020202020204" pitchFamily="34" charset="0"/>
              </a:rPr>
              <a:t>By 1420, civilian and military law enforcement have completely evacuated the area surrounding the incident.</a:t>
            </a:r>
            <a:r>
              <a:rPr lang="en-US" dirty="0">
                <a:solidFill>
                  <a:srgbClr val="FF0000"/>
                </a:solidFill>
                <a:cs typeface="Arial" panose="020B0604020202020204" pitchFamily="34" charset="0"/>
              </a:rPr>
              <a:t> </a:t>
            </a:r>
          </a:p>
          <a:p>
            <a:pPr>
              <a:spcBef>
                <a:spcPts val="384"/>
              </a:spcBef>
            </a:pPr>
            <a:r>
              <a:rPr lang="en-US" dirty="0">
                <a:cs typeface="Arial" panose="020B0604020202020204" pitchFamily="34" charset="0"/>
              </a:rPr>
              <a:t>EMS personnel have arrived to assess the scene and treat the injured individuals. </a:t>
            </a:r>
          </a:p>
          <a:p>
            <a:pPr lvl="1">
              <a:spcBef>
                <a:spcPts val="384"/>
              </a:spcBef>
            </a:pPr>
            <a:r>
              <a:rPr lang="en-US" dirty="0">
                <a:cs typeface="Arial" panose="020B0604020202020204" pitchFamily="34" charset="0"/>
              </a:rPr>
              <a:t>According to reports, there are four injured individuals and two deaths—a civilian officer and a servicemember. </a:t>
            </a:r>
          </a:p>
          <a:p>
            <a:pPr lvl="1">
              <a:spcBef>
                <a:spcPts val="384"/>
              </a:spcBef>
            </a:pPr>
            <a:r>
              <a:rPr lang="en-US" dirty="0">
                <a:cs typeface="Arial" panose="020B0604020202020204" pitchFamily="34" charset="0"/>
              </a:rPr>
              <a:t>Local EMS providers transport the victims to the nearest hospital for treatment. </a:t>
            </a:r>
          </a:p>
          <a:p>
            <a:pPr>
              <a:spcBef>
                <a:spcPts val="384"/>
              </a:spcBef>
            </a:pPr>
            <a:r>
              <a:rPr lang="en-US" dirty="0">
                <a:cs typeface="Arial" panose="020B0604020202020204" pitchFamily="34" charset="0"/>
              </a:rPr>
              <a:t>Reports of the incident quickly circulate among social media sites as well as local and national news networks. Concerned family members begin contacting local and </a:t>
            </a:r>
            <a:r>
              <a:rPr lang="en-US" dirty="0">
                <a:solidFill>
                  <a:srgbClr val="FF0000"/>
                </a:solidFill>
                <a:cs typeface="Arial" panose="020B0604020202020204" pitchFamily="34" charset="0"/>
              </a:rPr>
              <a:t>[insert name of military installation]</a:t>
            </a:r>
            <a:r>
              <a:rPr lang="en-US" dirty="0">
                <a:cs typeface="Arial" panose="020B0604020202020204" pitchFamily="34" charset="0"/>
              </a:rPr>
              <a:t> authorities for answers regarding their loved ones.</a:t>
            </a:r>
          </a:p>
          <a:p>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24</a:t>
            </a:fld>
            <a:endParaRPr lang="en-US" dirty="0"/>
          </a:p>
        </p:txBody>
      </p:sp>
    </p:spTree>
    <p:extLst>
      <p:ext uri="{BB962C8B-B14F-4D97-AF65-F5344CB8AC3E}">
        <p14:creationId xmlns:p14="http://schemas.microsoft.com/office/powerpoint/2010/main" val="1747337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3 Discussion Questions</a:t>
            </a:r>
          </a:p>
        </p:txBody>
      </p:sp>
      <p:sp>
        <p:nvSpPr>
          <p:cNvPr id="3" name="Content Placeholder 2"/>
          <p:cNvSpPr>
            <a:spLocks noGrp="1"/>
          </p:cNvSpPr>
          <p:nvPr>
            <p:ph idx="1"/>
          </p:nvPr>
        </p:nvSpPr>
        <p:spPr>
          <a:xfrm>
            <a:off x="628650" y="1100770"/>
            <a:ext cx="7886700" cy="3529953"/>
          </a:xfrm>
        </p:spPr>
        <p:txBody>
          <a:bodyPr/>
          <a:lstStyle/>
          <a:p>
            <a:pPr marL="9144" lvl="0" indent="0">
              <a:buNone/>
            </a:pPr>
            <a:r>
              <a:rPr lang="en-US" b="1" dirty="0"/>
              <a:t>Public Information and Family Reunification</a:t>
            </a:r>
          </a:p>
          <a:p>
            <a:pPr lvl="0"/>
            <a:r>
              <a:rPr lang="en-US" dirty="0"/>
              <a:t>What agency will be responsible for communicating with the public? </a:t>
            </a:r>
          </a:p>
          <a:p>
            <a:pPr marL="813816" lvl="2">
              <a:buFont typeface="Wingdings" panose="05000000000000000000" pitchFamily="2" charset="2"/>
              <a:buChar char="§"/>
            </a:pPr>
            <a:r>
              <a:rPr lang="en-US" sz="1600" dirty="0"/>
              <a:t>How will public information be coordinated among different agencies? </a:t>
            </a:r>
          </a:p>
          <a:p>
            <a:pPr marL="813816" lvl="3">
              <a:buFont typeface="Wingdings" panose="05000000000000000000" pitchFamily="2" charset="2"/>
              <a:buChar char="§"/>
            </a:pPr>
            <a:r>
              <a:rPr lang="en-US" sz="1600" dirty="0"/>
              <a:t>Who will be responsible for media monitoring, on-site management of media, and coordination of senior official briefings? </a:t>
            </a:r>
          </a:p>
          <a:p>
            <a:pPr marL="813816" lvl="2">
              <a:buFont typeface="Wingdings" panose="05000000000000000000" pitchFamily="2" charset="2"/>
              <a:buChar char="§"/>
            </a:pPr>
            <a:r>
              <a:rPr lang="en-US" sz="1600" dirty="0"/>
              <a:t>Will a joint information center (JIC) be established? If so, what agencies will send representatives to operate the JIC? </a:t>
            </a:r>
          </a:p>
          <a:p>
            <a:r>
              <a:rPr lang="en-US" dirty="0"/>
              <a:t>What are the processes for coordinating victim assistance and family reunification services? </a:t>
            </a:r>
          </a:p>
          <a:p>
            <a:pPr marL="813816" lvl="2">
              <a:buFont typeface="Wingdings" panose="05000000000000000000" pitchFamily="2" charset="2"/>
              <a:buChar char="§"/>
            </a:pPr>
            <a:r>
              <a:rPr lang="en-US" sz="1600" dirty="0"/>
              <a:t>How will fatality management operations be organized and managed? </a:t>
            </a:r>
          </a:p>
          <a:p>
            <a:pPr marL="813816" lvl="2">
              <a:buFont typeface="Wingdings" panose="05000000000000000000" pitchFamily="2" charset="2"/>
              <a:buChar char="§"/>
            </a:pPr>
            <a:r>
              <a:rPr lang="en-US" sz="1600" dirty="0"/>
              <a:t>What agencies will lead or be involved in family reunification? </a:t>
            </a:r>
          </a:p>
          <a:p>
            <a:pPr marL="9144" indent="0">
              <a:buNone/>
            </a:pPr>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25</a:t>
            </a:fld>
            <a:endParaRPr lang="en-US" dirty="0"/>
          </a:p>
        </p:txBody>
      </p:sp>
    </p:spTree>
    <p:extLst>
      <p:ext uri="{BB962C8B-B14F-4D97-AF65-F5344CB8AC3E}">
        <p14:creationId xmlns:p14="http://schemas.microsoft.com/office/powerpoint/2010/main" val="19986694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Hotwash</a:t>
            </a:r>
          </a:p>
        </p:txBody>
      </p:sp>
      <p:sp>
        <p:nvSpPr>
          <p:cNvPr id="3" name="Content Placeholder 2"/>
          <p:cNvSpPr>
            <a:spLocks noGrp="1"/>
          </p:cNvSpPr>
          <p:nvPr>
            <p:ph idx="1"/>
          </p:nvPr>
        </p:nvSpPr>
        <p:spPr/>
        <p:txBody>
          <a:bodyPr/>
          <a:lstStyle/>
          <a:p>
            <a:r>
              <a:rPr lang="en-US" dirty="0"/>
              <a:t>Please provide 2-3 strengths of our plans/procedures that you observed during this exercise.</a:t>
            </a:r>
          </a:p>
          <a:p>
            <a:r>
              <a:rPr lang="en-US" dirty="0"/>
              <a:t>Please provide 2-3 areas for improvement that you observed during this exercise.</a:t>
            </a:r>
          </a:p>
          <a:p>
            <a:r>
              <a:rPr lang="en-US" dirty="0"/>
              <a:t>Please document detailed recommendations to address these areas in your Participant Feedback Form.</a:t>
            </a:r>
          </a:p>
          <a:p>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26</a:t>
            </a:fld>
            <a:endParaRPr lang="en-US" dirty="0"/>
          </a:p>
        </p:txBody>
      </p:sp>
    </p:spTree>
    <p:extLst>
      <p:ext uri="{BB962C8B-B14F-4D97-AF65-F5344CB8AC3E}">
        <p14:creationId xmlns:p14="http://schemas.microsoft.com/office/powerpoint/2010/main" val="2324663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Report</a:t>
            </a:r>
          </a:p>
        </p:txBody>
      </p:sp>
      <p:sp>
        <p:nvSpPr>
          <p:cNvPr id="3" name="Content Placeholder 2"/>
          <p:cNvSpPr>
            <a:spLocks noGrp="1"/>
          </p:cNvSpPr>
          <p:nvPr>
            <p:ph idx="1"/>
          </p:nvPr>
        </p:nvSpPr>
        <p:spPr/>
        <p:txBody>
          <a:bodyPr/>
          <a:lstStyle/>
          <a:p>
            <a:r>
              <a:rPr lang="en-US" dirty="0"/>
              <a:t>Please fill out your </a:t>
            </a:r>
            <a:r>
              <a:rPr lang="en-US" b="1" dirty="0"/>
              <a:t>Participant </a:t>
            </a:r>
            <a:r>
              <a:rPr lang="en-US" b="1"/>
              <a:t>Feedback Form (PFF) </a:t>
            </a:r>
            <a:r>
              <a:rPr lang="en-US" dirty="0"/>
              <a:t>as thoroughly as possible.</a:t>
            </a:r>
          </a:p>
          <a:p>
            <a:pPr lvl="1"/>
            <a:r>
              <a:rPr lang="en-US"/>
              <a:t>Your PFF </a:t>
            </a:r>
            <a:r>
              <a:rPr lang="en-US" dirty="0"/>
              <a:t>will support </a:t>
            </a:r>
            <a:r>
              <a:rPr lang="en-US"/>
              <a:t>the development </a:t>
            </a:r>
            <a:r>
              <a:rPr lang="en-US" dirty="0"/>
              <a:t>of the Summary Report.</a:t>
            </a:r>
          </a:p>
          <a:p>
            <a:r>
              <a:rPr lang="en-US" dirty="0"/>
              <a:t>The exercise planning team will develop a Summary Report by </a:t>
            </a:r>
            <a:r>
              <a:rPr lang="en-US" dirty="0">
                <a:solidFill>
                  <a:srgbClr val="FF0000"/>
                </a:solidFill>
              </a:rPr>
              <a:t>[insert date]</a:t>
            </a:r>
            <a:r>
              <a:rPr lang="en-US" dirty="0"/>
              <a:t>.</a:t>
            </a:r>
          </a:p>
          <a:p>
            <a:pPr lvl="1"/>
            <a:r>
              <a:rPr lang="en-US" dirty="0"/>
              <a:t>The Summary Report will identify gaps/issues, and will lay out corrective actions we can take to address them.</a:t>
            </a:r>
          </a:p>
          <a:p>
            <a:r>
              <a:rPr lang="en-US" dirty="0"/>
              <a:t>Please provide </a:t>
            </a:r>
            <a:r>
              <a:rPr lang="en-US"/>
              <a:t>your PFF </a:t>
            </a:r>
            <a:r>
              <a:rPr lang="en-US" dirty="0"/>
              <a:t>and any other feedback by </a:t>
            </a:r>
            <a:r>
              <a:rPr lang="en-US" dirty="0">
                <a:solidFill>
                  <a:srgbClr val="FF0000"/>
                </a:solidFill>
              </a:rPr>
              <a:t>[insert time]</a:t>
            </a:r>
            <a:r>
              <a:rPr lang="en-US" dirty="0"/>
              <a:t>.</a:t>
            </a:r>
          </a:p>
          <a:p>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27</a:t>
            </a:fld>
            <a:endParaRPr lang="en-US" dirty="0"/>
          </a:p>
        </p:txBody>
      </p:sp>
    </p:spTree>
    <p:extLst>
      <p:ext uri="{BB962C8B-B14F-4D97-AF65-F5344CB8AC3E}">
        <p14:creationId xmlns:p14="http://schemas.microsoft.com/office/powerpoint/2010/main" val="3174449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TTX Overview</a:t>
            </a:r>
          </a:p>
          <a:p>
            <a:r>
              <a:rPr lang="en-US" dirty="0"/>
              <a:t>Information Security Instructions</a:t>
            </a:r>
          </a:p>
          <a:p>
            <a:r>
              <a:rPr lang="en-US" dirty="0"/>
              <a:t>TTX Objectives</a:t>
            </a:r>
          </a:p>
          <a:p>
            <a:r>
              <a:rPr lang="en-US" dirty="0"/>
              <a:t>Module 1: Planning</a:t>
            </a:r>
          </a:p>
          <a:p>
            <a:r>
              <a:rPr lang="en-US" dirty="0"/>
              <a:t>Module 2: Immediate Incident Response</a:t>
            </a:r>
          </a:p>
          <a:p>
            <a:r>
              <a:rPr lang="en-US" dirty="0"/>
              <a:t>Module 3: Post-Incident Response</a:t>
            </a:r>
          </a:p>
          <a:p>
            <a:r>
              <a:rPr lang="en-US" dirty="0"/>
              <a:t>Hotwash</a:t>
            </a:r>
          </a:p>
        </p:txBody>
      </p:sp>
      <p:sp>
        <p:nvSpPr>
          <p:cNvPr id="5" name="Footer Placeholder 4"/>
          <p:cNvSpPr>
            <a:spLocks noGrp="1"/>
          </p:cNvSpPr>
          <p:nvPr>
            <p:ph type="ftr" sz="quarter" idx="11"/>
          </p:nvPr>
        </p:nvSpPr>
        <p:spPr/>
        <p:txBody>
          <a:bodyPr/>
          <a:lstStyle/>
          <a:p>
            <a:r>
              <a:rPr lang="en-US" dirty="0"/>
              <a:t>FOUO</a:t>
            </a:r>
          </a:p>
        </p:txBody>
      </p:sp>
      <p:sp>
        <p:nvSpPr>
          <p:cNvPr id="6" name="Slide Number Placeholder 5"/>
          <p:cNvSpPr>
            <a:spLocks noGrp="1"/>
          </p:cNvSpPr>
          <p:nvPr>
            <p:ph type="sldNum" sz="quarter" idx="12"/>
          </p:nvPr>
        </p:nvSpPr>
        <p:spPr/>
        <p:txBody>
          <a:bodyPr/>
          <a:lstStyle/>
          <a:p>
            <a:fld id="{0F0254FD-3E08-4BFA-8032-AC72A84C6430}" type="slidenum">
              <a:rPr lang="en-US" smtClean="0"/>
              <a:t>3</a:t>
            </a:fld>
            <a:endParaRPr lang="en-US" dirty="0"/>
          </a:p>
        </p:txBody>
      </p:sp>
    </p:spTree>
    <p:extLst>
      <p:ext uri="{BB962C8B-B14F-4D97-AF65-F5344CB8AC3E}">
        <p14:creationId xmlns:p14="http://schemas.microsoft.com/office/powerpoint/2010/main" val="373615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TTX Overview</a:t>
            </a:r>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4</a:t>
            </a:fld>
            <a:endParaRPr lang="en-US" dirty="0"/>
          </a:p>
        </p:txBody>
      </p:sp>
    </p:spTree>
    <p:extLst>
      <p:ext uri="{BB962C8B-B14F-4D97-AF65-F5344CB8AC3E}">
        <p14:creationId xmlns:p14="http://schemas.microsoft.com/office/powerpoint/2010/main" val="939874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Tabletop Exercise? </a:t>
            </a:r>
          </a:p>
        </p:txBody>
      </p:sp>
      <p:sp>
        <p:nvSpPr>
          <p:cNvPr id="3" name="Content Placeholder 2"/>
          <p:cNvSpPr>
            <a:spLocks noGrp="1"/>
          </p:cNvSpPr>
          <p:nvPr>
            <p:ph idx="1"/>
          </p:nvPr>
        </p:nvSpPr>
        <p:spPr/>
        <p:txBody>
          <a:bodyPr/>
          <a:lstStyle/>
          <a:p>
            <a:pPr marL="0" indent="0" algn="ctr">
              <a:spcAft>
                <a:spcPts val="600"/>
              </a:spcAft>
              <a:buNone/>
            </a:pPr>
            <a:r>
              <a:rPr lang="en-US" dirty="0">
                <a:cs typeface="Arial" panose="020B0604020202020204" pitchFamily="34" charset="0"/>
              </a:rPr>
              <a:t>"A </a:t>
            </a:r>
            <a:r>
              <a:rPr lang="en-US" b="1" dirty="0">
                <a:cs typeface="Arial" panose="020B0604020202020204" pitchFamily="34" charset="0"/>
              </a:rPr>
              <a:t>tabletop exercise (TTX) </a:t>
            </a:r>
            <a:r>
              <a:rPr lang="en-US" dirty="0">
                <a:cs typeface="Arial" panose="020B0604020202020204" pitchFamily="34" charset="0"/>
              </a:rPr>
              <a:t>is a facilitated discussion of a scripted scenario in an informal, stress-free environment that is based on current applicable policies, plans, and procedures. The TTX design process facilitates conceptual understanding, identifies strengths and weaknesses, and/or achieves changes in policies and procedures."</a:t>
            </a:r>
          </a:p>
          <a:p>
            <a:pPr marL="0" indent="0" algn="ctr">
              <a:spcAft>
                <a:spcPts val="600"/>
              </a:spcAft>
              <a:buNone/>
            </a:pPr>
            <a:r>
              <a:rPr lang="en-US" sz="1600" dirty="0">
                <a:cs typeface="Arial" panose="020B0604020202020204" pitchFamily="34" charset="0"/>
              </a:rPr>
              <a:t>— Cybersecurity and Infrastructure Security Agency, Exercise Planner Handbook, 2020</a:t>
            </a:r>
          </a:p>
          <a:p>
            <a:pPr marL="9144" indent="0">
              <a:buNone/>
            </a:pPr>
            <a:endParaRPr lang="en-US" dirty="0"/>
          </a:p>
        </p:txBody>
      </p:sp>
      <p:sp>
        <p:nvSpPr>
          <p:cNvPr id="5" name="Footer Placeholder 4"/>
          <p:cNvSpPr>
            <a:spLocks noGrp="1"/>
          </p:cNvSpPr>
          <p:nvPr>
            <p:ph type="ftr" sz="quarter" idx="11"/>
          </p:nvPr>
        </p:nvSpPr>
        <p:spPr/>
        <p:txBody>
          <a:bodyPr/>
          <a:lstStyle/>
          <a:p>
            <a:r>
              <a:rPr lang="en-US" dirty="0"/>
              <a:t>FOUO</a:t>
            </a:r>
          </a:p>
        </p:txBody>
      </p:sp>
      <p:sp>
        <p:nvSpPr>
          <p:cNvPr id="6" name="Slide Number Placeholder 5"/>
          <p:cNvSpPr>
            <a:spLocks noGrp="1"/>
          </p:cNvSpPr>
          <p:nvPr>
            <p:ph type="sldNum" sz="quarter" idx="12"/>
          </p:nvPr>
        </p:nvSpPr>
        <p:spPr/>
        <p:txBody>
          <a:bodyPr/>
          <a:lstStyle/>
          <a:p>
            <a:fld id="{0F0254FD-3E08-4BFA-8032-AC72A84C6430}" type="slidenum">
              <a:rPr lang="en-US" smtClean="0"/>
              <a:t>5</a:t>
            </a:fld>
            <a:endParaRPr lang="en-US" dirty="0"/>
          </a:p>
        </p:txBody>
      </p:sp>
    </p:spTree>
    <p:extLst>
      <p:ext uri="{BB962C8B-B14F-4D97-AF65-F5344CB8AC3E}">
        <p14:creationId xmlns:p14="http://schemas.microsoft.com/office/powerpoint/2010/main" val="1985648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and Purpose</a:t>
            </a:r>
          </a:p>
        </p:txBody>
      </p:sp>
      <p:sp>
        <p:nvSpPr>
          <p:cNvPr id="3" name="Content Placeholder 2"/>
          <p:cNvSpPr>
            <a:spLocks noGrp="1"/>
          </p:cNvSpPr>
          <p:nvPr>
            <p:ph idx="1"/>
          </p:nvPr>
        </p:nvSpPr>
        <p:spPr/>
        <p:txBody>
          <a:bodyPr>
            <a:noAutofit/>
          </a:bodyPr>
          <a:lstStyle/>
          <a:p>
            <a:pPr marL="9144" indent="0">
              <a:buNone/>
            </a:pPr>
            <a:r>
              <a:rPr lang="en-US" sz="1800" b="1" dirty="0"/>
              <a:t>Exercise Design</a:t>
            </a:r>
          </a:p>
          <a:p>
            <a:pPr marL="9144" indent="0">
              <a:buNone/>
            </a:pPr>
            <a:r>
              <a:rPr lang="en-US" sz="1800" dirty="0">
                <a:cs typeface="Arial" panose="020B0604020202020204" pitchFamily="34" charset="0"/>
              </a:rPr>
              <a:t>The exercise was designed around historical events and is intended for civilian agencies involved in responding to an active shooter (or similar) incident on a military installation.</a:t>
            </a:r>
          </a:p>
          <a:p>
            <a:pPr marL="9144" indent="0">
              <a:buNone/>
            </a:pPr>
            <a:r>
              <a:rPr lang="en-US" sz="1800" b="1" dirty="0">
                <a:cs typeface="Arial" panose="020B0604020202020204" pitchFamily="34" charset="0"/>
              </a:rPr>
              <a:t>Purpose</a:t>
            </a:r>
          </a:p>
          <a:p>
            <a:pPr marL="9144" indent="0">
              <a:buNone/>
            </a:pPr>
            <a:r>
              <a:rPr lang="en-US" sz="1800" dirty="0">
                <a:cs typeface="Arial" panose="020B0604020202020204" pitchFamily="34" charset="0"/>
              </a:rPr>
              <a:t>The purpose of this exercise is to assess preparedness for an active shooter (or similar) incident on </a:t>
            </a:r>
            <a:r>
              <a:rPr lang="en-US" sz="1800" dirty="0">
                <a:solidFill>
                  <a:srgbClr val="FF0000"/>
                </a:solidFill>
                <a:cs typeface="Arial" panose="020B0604020202020204" pitchFamily="34" charset="0"/>
              </a:rPr>
              <a:t>[insert name of military installation]</a:t>
            </a:r>
            <a:r>
              <a:rPr lang="en-US" sz="1800" dirty="0">
                <a:cs typeface="Arial" panose="020B0604020202020204" pitchFamily="34" charset="0"/>
              </a:rPr>
              <a:t>. Through guided questions, exercise participants will be prompted to discuss roles and responsibilities, communication and coordination between military and civilian agencies, and tactical operations.</a:t>
            </a:r>
          </a:p>
        </p:txBody>
      </p:sp>
      <p:sp>
        <p:nvSpPr>
          <p:cNvPr id="5" name="Footer Placeholder 4"/>
          <p:cNvSpPr>
            <a:spLocks noGrp="1"/>
          </p:cNvSpPr>
          <p:nvPr>
            <p:ph type="ftr" sz="quarter" idx="11"/>
          </p:nvPr>
        </p:nvSpPr>
        <p:spPr/>
        <p:txBody>
          <a:bodyPr/>
          <a:lstStyle/>
          <a:p>
            <a:r>
              <a:rPr lang="en-US" dirty="0"/>
              <a:t>FOUO</a:t>
            </a:r>
          </a:p>
        </p:txBody>
      </p:sp>
      <p:sp>
        <p:nvSpPr>
          <p:cNvPr id="6" name="Slide Number Placeholder 5"/>
          <p:cNvSpPr>
            <a:spLocks noGrp="1"/>
          </p:cNvSpPr>
          <p:nvPr>
            <p:ph type="sldNum" sz="quarter" idx="12"/>
          </p:nvPr>
        </p:nvSpPr>
        <p:spPr/>
        <p:txBody>
          <a:bodyPr/>
          <a:lstStyle/>
          <a:p>
            <a:fld id="{0F0254FD-3E08-4BFA-8032-AC72A84C6430}" type="slidenum">
              <a:rPr lang="en-US" smtClean="0"/>
              <a:t>6</a:t>
            </a:fld>
            <a:endParaRPr lang="en-US" dirty="0"/>
          </a:p>
        </p:txBody>
      </p:sp>
    </p:spTree>
    <p:extLst>
      <p:ext uri="{BB962C8B-B14F-4D97-AF65-F5344CB8AC3E}">
        <p14:creationId xmlns:p14="http://schemas.microsoft.com/office/powerpoint/2010/main" val="1730319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of the TTX</a:t>
            </a:r>
          </a:p>
        </p:txBody>
      </p:sp>
      <p:sp>
        <p:nvSpPr>
          <p:cNvPr id="3" name="Content Placeholder 2"/>
          <p:cNvSpPr>
            <a:spLocks noGrp="1"/>
          </p:cNvSpPr>
          <p:nvPr>
            <p:ph idx="1"/>
          </p:nvPr>
        </p:nvSpPr>
        <p:spPr/>
        <p:txBody>
          <a:bodyPr/>
          <a:lstStyle/>
          <a:p>
            <a:r>
              <a:rPr lang="en-US" dirty="0"/>
              <a:t>Remember that:</a:t>
            </a:r>
          </a:p>
          <a:p>
            <a:pPr marL="684213" indent="-342900"/>
            <a:r>
              <a:rPr lang="en-US" dirty="0"/>
              <a:t>This is a </a:t>
            </a:r>
            <a:r>
              <a:rPr lang="en-US"/>
              <a:t>no-fault environment.</a:t>
            </a:r>
            <a:endParaRPr lang="en-US" dirty="0"/>
          </a:p>
          <a:p>
            <a:pPr marL="684213" indent="-342900"/>
            <a:r>
              <a:rPr lang="en-US" dirty="0"/>
              <a:t>There are no </a:t>
            </a:r>
            <a:r>
              <a:rPr lang="en-US"/>
              <a:t>wrong answers.</a:t>
            </a:r>
            <a:endParaRPr lang="en-US" dirty="0"/>
          </a:p>
          <a:p>
            <a:pPr marL="684213" indent="-342900"/>
            <a:r>
              <a:rPr lang="en-US" dirty="0"/>
              <a:t>This is a discussion, not </a:t>
            </a:r>
            <a:r>
              <a:rPr lang="en-US"/>
              <a:t>an evaluation.</a:t>
            </a:r>
            <a:endParaRPr lang="en-US" dirty="0"/>
          </a:p>
          <a:p>
            <a:r>
              <a:rPr lang="en-US" dirty="0"/>
              <a:t>Respect the views </a:t>
            </a:r>
            <a:r>
              <a:rPr lang="en-US"/>
              <a:t>of others.</a:t>
            </a:r>
            <a:endParaRPr lang="en-US" dirty="0"/>
          </a:p>
          <a:p>
            <a:r>
              <a:rPr lang="en-US" dirty="0"/>
              <a:t>Reply to the scenario as you would in real life in your </a:t>
            </a:r>
            <a:r>
              <a:rPr lang="en-US"/>
              <a:t>current position.</a:t>
            </a:r>
            <a:endParaRPr lang="en-US" dirty="0"/>
          </a:p>
          <a:p>
            <a:r>
              <a:rPr lang="en-US" dirty="0"/>
              <a:t>Do not fight </a:t>
            </a:r>
            <a:r>
              <a:rPr lang="en-US"/>
              <a:t>the scenario.</a:t>
            </a:r>
            <a:endParaRPr lang="en-US" dirty="0"/>
          </a:p>
          <a:p>
            <a:r>
              <a:rPr lang="en-US" dirty="0"/>
              <a:t>Assume your jurisdiction has only the assets and capabilities it </a:t>
            </a:r>
            <a:r>
              <a:rPr lang="en-US"/>
              <a:t>has today.</a:t>
            </a:r>
            <a:endParaRPr lang="en-US" dirty="0"/>
          </a:p>
          <a:p>
            <a:endParaRPr lang="en-US" dirty="0"/>
          </a:p>
        </p:txBody>
      </p:sp>
      <p:sp>
        <p:nvSpPr>
          <p:cNvPr id="5" name="Footer Placeholder 4"/>
          <p:cNvSpPr>
            <a:spLocks noGrp="1"/>
          </p:cNvSpPr>
          <p:nvPr>
            <p:ph type="ftr" sz="quarter" idx="11"/>
          </p:nvPr>
        </p:nvSpPr>
        <p:spPr/>
        <p:txBody>
          <a:bodyPr/>
          <a:lstStyle/>
          <a:p>
            <a:r>
              <a:rPr lang="en-US" dirty="0"/>
              <a:t>FOUO</a:t>
            </a:r>
          </a:p>
        </p:txBody>
      </p:sp>
      <p:sp>
        <p:nvSpPr>
          <p:cNvPr id="6" name="Slide Number Placeholder 5"/>
          <p:cNvSpPr>
            <a:spLocks noGrp="1"/>
          </p:cNvSpPr>
          <p:nvPr>
            <p:ph type="sldNum" sz="quarter" idx="12"/>
          </p:nvPr>
        </p:nvSpPr>
        <p:spPr/>
        <p:txBody>
          <a:bodyPr/>
          <a:lstStyle/>
          <a:p>
            <a:fld id="{0F0254FD-3E08-4BFA-8032-AC72A84C6430}" type="slidenum">
              <a:rPr lang="en-US" smtClean="0"/>
              <a:t>7</a:t>
            </a:fld>
            <a:endParaRPr lang="en-US" dirty="0"/>
          </a:p>
        </p:txBody>
      </p:sp>
    </p:spTree>
    <p:extLst>
      <p:ext uri="{BB962C8B-B14F-4D97-AF65-F5344CB8AC3E}">
        <p14:creationId xmlns:p14="http://schemas.microsoft.com/office/powerpoint/2010/main" val="2381812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Security Reminder</a:t>
            </a:r>
          </a:p>
        </p:txBody>
      </p:sp>
      <p:sp>
        <p:nvSpPr>
          <p:cNvPr id="3" name="Content Placeholder 2"/>
          <p:cNvSpPr>
            <a:spLocks noGrp="1"/>
          </p:cNvSpPr>
          <p:nvPr>
            <p:ph idx="1"/>
          </p:nvPr>
        </p:nvSpPr>
        <p:spPr>
          <a:xfrm>
            <a:off x="628650" y="1098958"/>
            <a:ext cx="7886700" cy="3313651"/>
          </a:xfrm>
        </p:spPr>
        <p:txBody>
          <a:bodyPr>
            <a:noAutofit/>
          </a:bodyPr>
          <a:lstStyle/>
          <a:p>
            <a:pPr marL="0" indent="0">
              <a:lnSpc>
                <a:spcPct val="110000"/>
              </a:lnSpc>
              <a:spcAft>
                <a:spcPts val="600"/>
              </a:spcAft>
              <a:buNone/>
            </a:pPr>
            <a:r>
              <a:rPr lang="en-US" sz="1500" dirty="0">
                <a:solidFill>
                  <a:srgbClr val="FF0000"/>
                </a:solidFill>
              </a:rPr>
              <a:t>If your exercise is not classified as FOUO, update the instructions on this slide as well as the slide footer. Instructions for updating the footer can be found </a:t>
            </a:r>
            <a:r>
              <a:rPr lang="en-US" sz="1500" dirty="0">
                <a:solidFill>
                  <a:srgbClr val="FF0000"/>
                </a:solidFill>
                <a:hlinkClick r:id="rId3"/>
              </a:rPr>
              <a:t>here</a:t>
            </a:r>
            <a:r>
              <a:rPr lang="en-US" sz="1500" dirty="0">
                <a:solidFill>
                  <a:srgbClr val="FF0000"/>
                </a:solidFill>
              </a:rPr>
              <a:t>. </a:t>
            </a:r>
          </a:p>
          <a:p>
            <a:pPr marL="0" indent="0">
              <a:lnSpc>
                <a:spcPct val="110000"/>
              </a:lnSpc>
              <a:spcAft>
                <a:spcPts val="600"/>
              </a:spcAft>
              <a:buNone/>
            </a:pPr>
            <a:r>
              <a:rPr lang="en-US" sz="1500" dirty="0"/>
              <a:t>The overall classification of this exercise is For Official Use Only (FOUO). The information presented is not classified as national security information; therefore, it is not covered under Classified National Security Information Directive No. 1. Instead, it is covered by the legislation at-large of the Freedom of Information Act and the exceptions therein, as well as by additional departmental guidance. </a:t>
            </a:r>
          </a:p>
          <a:p>
            <a:pPr marL="0" indent="0">
              <a:lnSpc>
                <a:spcPct val="110000"/>
              </a:lnSpc>
              <a:spcAft>
                <a:spcPts val="600"/>
              </a:spcAft>
              <a:buNone/>
            </a:pPr>
            <a:r>
              <a:rPr lang="en-US" sz="1500" dirty="0"/>
              <a:t>Sensitive information should not be left in public view. If the level of access control within a facility is sufficient to preclude those without a need-to-know from accessing an individual's office or laboratory space, information may be left out in the open unattended. Otherwise, the information should be locked in an office or a locking storage device, or it should be under the personal control of an authorized individual. </a:t>
            </a:r>
          </a:p>
        </p:txBody>
      </p:sp>
      <p:sp>
        <p:nvSpPr>
          <p:cNvPr id="5" name="Footer Placeholder 4"/>
          <p:cNvSpPr>
            <a:spLocks noGrp="1"/>
          </p:cNvSpPr>
          <p:nvPr>
            <p:ph type="ftr" sz="quarter" idx="11"/>
          </p:nvPr>
        </p:nvSpPr>
        <p:spPr/>
        <p:txBody>
          <a:bodyPr/>
          <a:lstStyle/>
          <a:p>
            <a:r>
              <a:rPr lang="en-US" dirty="0"/>
              <a:t>FOUO</a:t>
            </a:r>
          </a:p>
        </p:txBody>
      </p:sp>
      <p:sp>
        <p:nvSpPr>
          <p:cNvPr id="6" name="Slide Number Placeholder 5"/>
          <p:cNvSpPr>
            <a:spLocks noGrp="1"/>
          </p:cNvSpPr>
          <p:nvPr>
            <p:ph type="sldNum" sz="quarter" idx="12"/>
          </p:nvPr>
        </p:nvSpPr>
        <p:spPr/>
        <p:txBody>
          <a:bodyPr/>
          <a:lstStyle/>
          <a:p>
            <a:fld id="{0F0254FD-3E08-4BFA-8032-AC72A84C6430}" type="slidenum">
              <a:rPr lang="en-US" smtClean="0"/>
              <a:t>8</a:t>
            </a:fld>
            <a:endParaRPr lang="en-US" dirty="0"/>
          </a:p>
        </p:txBody>
      </p:sp>
    </p:spTree>
    <p:extLst>
      <p:ext uri="{BB962C8B-B14F-4D97-AF65-F5344CB8AC3E}">
        <p14:creationId xmlns:p14="http://schemas.microsoft.com/office/powerpoint/2010/main" val="104900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Objectives</a:t>
            </a:r>
          </a:p>
        </p:txBody>
      </p:sp>
      <p:sp>
        <p:nvSpPr>
          <p:cNvPr id="3" name="Content Placeholder 2"/>
          <p:cNvSpPr>
            <a:spLocks noGrp="1"/>
          </p:cNvSpPr>
          <p:nvPr>
            <p:ph idx="1"/>
          </p:nvPr>
        </p:nvSpPr>
        <p:spPr>
          <a:xfrm>
            <a:off x="628650" y="1100771"/>
            <a:ext cx="7886700" cy="3529952"/>
          </a:xfrm>
        </p:spPr>
        <p:txBody>
          <a:bodyPr/>
          <a:lstStyle/>
          <a:p>
            <a:r>
              <a:rPr lang="en-US" sz="1700" dirty="0">
                <a:solidFill>
                  <a:srgbClr val="FF0000"/>
                </a:solidFill>
              </a:rPr>
              <a:t>Provide a forum for agencies to communicate and collaborate on planning and response preparations for an active shooter incident on a military installation. </a:t>
            </a:r>
          </a:p>
          <a:p>
            <a:r>
              <a:rPr lang="en-US" sz="1700" dirty="0">
                <a:solidFill>
                  <a:srgbClr val="FF0000"/>
                </a:solidFill>
              </a:rPr>
              <a:t>Confirm the roles, responsibilities, lines of authority, and operations coordination of civilian law enforcement and military personnel during an active shooter incident on a military installation.</a:t>
            </a:r>
          </a:p>
          <a:p>
            <a:r>
              <a:rPr lang="en-US" sz="1700" dirty="0">
                <a:solidFill>
                  <a:srgbClr val="FF0000"/>
                </a:solidFill>
              </a:rPr>
              <a:t>Confirm proper channels for information sharing among civilian law enforcement and military personnel during an active shooter incident on a military installation. </a:t>
            </a:r>
          </a:p>
          <a:p>
            <a:r>
              <a:rPr lang="en-US" sz="1700" dirty="0">
                <a:solidFill>
                  <a:srgbClr val="FF0000"/>
                </a:solidFill>
              </a:rPr>
              <a:t>Confirm the process for coordinating public information and family reunification following an active shooter incident on a military installation. </a:t>
            </a:r>
          </a:p>
          <a:p>
            <a:r>
              <a:rPr lang="en-US" sz="1700" dirty="0">
                <a:solidFill>
                  <a:srgbClr val="FF0000"/>
                </a:solidFill>
              </a:rPr>
              <a:t>Identify any gaps in planning, policy, or response coordination that would hinder response efforts</a:t>
            </a:r>
            <a:r>
              <a:rPr lang="en-US" sz="1700" dirty="0"/>
              <a:t>.</a:t>
            </a:r>
          </a:p>
          <a:p>
            <a:endParaRPr lang="en-US" dirty="0"/>
          </a:p>
        </p:txBody>
      </p:sp>
      <p:sp>
        <p:nvSpPr>
          <p:cNvPr id="4" name="Footer Placeholder 3"/>
          <p:cNvSpPr>
            <a:spLocks noGrp="1"/>
          </p:cNvSpPr>
          <p:nvPr>
            <p:ph type="ftr" sz="quarter" idx="11"/>
          </p:nvPr>
        </p:nvSpPr>
        <p:spPr/>
        <p:txBody>
          <a:bodyPr/>
          <a:lstStyle/>
          <a:p>
            <a:r>
              <a:rPr lang="en-US" dirty="0"/>
              <a:t>FOUO</a:t>
            </a:r>
          </a:p>
        </p:txBody>
      </p:sp>
      <p:sp>
        <p:nvSpPr>
          <p:cNvPr id="5" name="Slide Number Placeholder 4"/>
          <p:cNvSpPr>
            <a:spLocks noGrp="1"/>
          </p:cNvSpPr>
          <p:nvPr>
            <p:ph type="sldNum" sz="quarter" idx="12"/>
          </p:nvPr>
        </p:nvSpPr>
        <p:spPr/>
        <p:txBody>
          <a:bodyPr/>
          <a:lstStyle/>
          <a:p>
            <a:fld id="{0F0254FD-3E08-4BFA-8032-AC72A84C6430}" type="slidenum">
              <a:rPr lang="en-US" smtClean="0"/>
              <a:t>9</a:t>
            </a:fld>
            <a:endParaRPr lang="en-US" dirty="0"/>
          </a:p>
        </p:txBody>
      </p:sp>
    </p:spTree>
    <p:extLst>
      <p:ext uri="{BB962C8B-B14F-4D97-AF65-F5344CB8AC3E}">
        <p14:creationId xmlns:p14="http://schemas.microsoft.com/office/powerpoint/2010/main" val="19393039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B073B3A650098B439859F193BFE4BC7D" ma:contentTypeVersion="0" ma:contentTypeDescription="Create a new document." ma:contentTypeScope="" ma:versionID="882a6887ee3231d1e8ef4ad5dfd5b654">
  <xsd:schema xmlns:xsd="http://www.w3.org/2001/XMLSchema" xmlns:xs="http://www.w3.org/2001/XMLSchema" xmlns:p="http://schemas.microsoft.com/office/2006/metadata/properties" xmlns:ns2="ee37327d-9525-4e5a-8bc0-ee8965a53cd2" targetNamespace="http://schemas.microsoft.com/office/2006/metadata/properties" ma:root="true" ma:fieldsID="56c8f92eb00438b9677d61864f85d239" ns2:_="">
    <xsd:import namespace="ee37327d-9525-4e5a-8bc0-ee8965a53cd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37327d-9525-4e5a-8bc0-ee8965a53cd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ee37327d-9525-4e5a-8bc0-ee8965a53cd2">HKANCCA7DSPC-1268002973-33</_dlc_DocId>
    <_dlc_DocIdUrl xmlns="ee37327d-9525-4e5a-8bc0-ee8965a53cd2">
      <Url>http://extranet.cna.org/sites/SAS/CNA-NSA Project/_layouts/DocIdRedir.aspx?ID=HKANCCA7DSPC-1268002973-33</Url>
      <Description>HKANCCA7DSPC-1268002973-33</Description>
    </_dlc_DocIdUrl>
  </documentManagement>
</p:properties>
</file>

<file path=customXml/itemProps1.xml><?xml version="1.0" encoding="utf-8"?>
<ds:datastoreItem xmlns:ds="http://schemas.openxmlformats.org/officeDocument/2006/customXml" ds:itemID="{1BDE27B5-9A0A-40E0-93B5-9DB7FA158335}">
  <ds:schemaRefs>
    <ds:schemaRef ds:uri="http://schemas.microsoft.com/sharepoint/v3/contenttype/forms"/>
  </ds:schemaRefs>
</ds:datastoreItem>
</file>

<file path=customXml/itemProps2.xml><?xml version="1.0" encoding="utf-8"?>
<ds:datastoreItem xmlns:ds="http://schemas.openxmlformats.org/officeDocument/2006/customXml" ds:itemID="{DAE40773-8C0C-4E24-B116-E48A7F9923C3}">
  <ds:schemaRefs>
    <ds:schemaRef ds:uri="http://schemas.microsoft.com/sharepoint/events"/>
  </ds:schemaRefs>
</ds:datastoreItem>
</file>

<file path=customXml/itemProps3.xml><?xml version="1.0" encoding="utf-8"?>
<ds:datastoreItem xmlns:ds="http://schemas.openxmlformats.org/officeDocument/2006/customXml" ds:itemID="{887D8EA6-E615-419A-88E8-564A964A4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37327d-9525-4e5a-8bc0-ee8965a53c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CFAAC4C-B933-49F3-82B3-CDFB6CF54261}">
  <ds:schemaRefs>
    <ds:schemaRef ds:uri="http://schemas.microsoft.com/office/2006/documentManagement/types"/>
    <ds:schemaRef ds:uri="http://purl.org/dc/terms/"/>
    <ds:schemaRef ds:uri="http://schemas.microsoft.com/office/infopath/2007/PartnerControls"/>
    <ds:schemaRef ds:uri="http://purl.org/dc/elements/1.1/"/>
    <ds:schemaRef ds:uri="ee37327d-9525-4e5a-8bc0-ee8965a53cd2"/>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3937</TotalTime>
  <Words>2100</Words>
  <Application>Microsoft Office PowerPoint</Application>
  <PresentationFormat>On-screen Show (16:9)</PresentationFormat>
  <Paragraphs>223</Paragraphs>
  <Slides>27</Slides>
  <Notes>26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Arial</vt:lpstr>
      <vt:lpstr>Calibri</vt:lpstr>
      <vt:lpstr>Courier New</vt:lpstr>
      <vt:lpstr>Franklin Gothic Book</vt:lpstr>
      <vt:lpstr>Wingdings</vt:lpstr>
      <vt:lpstr>Office Theme</vt:lpstr>
      <vt:lpstr>2_Office Theme</vt:lpstr>
      <vt:lpstr>[Insert Name of Military Installation]  Active Shooter Response  Tabletop Exercise</vt:lpstr>
      <vt:lpstr>Opening Remarks</vt:lpstr>
      <vt:lpstr>Agenda</vt:lpstr>
      <vt:lpstr>TTX Overview</vt:lpstr>
      <vt:lpstr>What is a Tabletop Exercise? </vt:lpstr>
      <vt:lpstr>Design and Purpose</vt:lpstr>
      <vt:lpstr>Rules of the TTX</vt:lpstr>
      <vt:lpstr>Information Security Reminder</vt:lpstr>
      <vt:lpstr>Exercise Objectives</vt:lpstr>
      <vt:lpstr>Scenario Overview</vt:lpstr>
      <vt:lpstr>Module 1: Planning</vt:lpstr>
      <vt:lpstr>Scenario </vt:lpstr>
      <vt:lpstr>Module 1 Discussion Questions</vt:lpstr>
      <vt:lpstr>Module 1 Discussion Questions (Cont.)</vt:lpstr>
      <vt:lpstr>Module 2: Immediate Incident Response</vt:lpstr>
      <vt:lpstr>Scenario Update </vt:lpstr>
      <vt:lpstr>Module 2 Discussion Questions</vt:lpstr>
      <vt:lpstr>Module 2 Discussion Questions (Cont.)</vt:lpstr>
      <vt:lpstr>Module 2 Discussion Questions (Cont.)</vt:lpstr>
      <vt:lpstr>Module 2 Discussion Questions (Cont.)</vt:lpstr>
      <vt:lpstr>Module 2 Discussion Questions (Cont.)</vt:lpstr>
      <vt:lpstr>Module 2 Discussion Questions (Cont.)</vt:lpstr>
      <vt:lpstr>Module 3: Post-Incident Response</vt:lpstr>
      <vt:lpstr>Scenario Update</vt:lpstr>
      <vt:lpstr>Module 3 Discussion Questions</vt:lpstr>
      <vt:lpstr>Hotwash</vt:lpstr>
      <vt:lpstr>Summary Report</vt:lpstr>
    </vt:vector>
  </TitlesOfParts>
  <Company>CNA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Civilian Response to Incidents on Military Installations Tabletop Exercise (TTX)</dc:title>
  <dc:creator>Gregory, Shadelle</dc:creator>
  <cp:lastModifiedBy>Mercer, Sue</cp:lastModifiedBy>
  <cp:revision>161</cp:revision>
  <dcterms:created xsi:type="dcterms:W3CDTF">2020-05-15T17:03:13Z</dcterms:created>
  <dcterms:modified xsi:type="dcterms:W3CDTF">2022-02-13T16:12:32Z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4c28b7a8-fc29-496e-8d8f-26ca17e9e16c</vt:lpwstr>
  </property>
  <property fmtid="{D5CDD505-2E9C-101B-9397-08002B2CF9AE}" pid="3" name="ContentTypeId">
    <vt:lpwstr>0x010100B073B3A650098B439859F193BFE4BC7D</vt:lpwstr>
  </property>
</Properties>
</file>